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59" r:id="rId3"/>
    <p:sldId id="260" r:id="rId4"/>
    <p:sldId id="265" r:id="rId5"/>
    <p:sldId id="266" r:id="rId6"/>
    <p:sldId id="268" r:id="rId7"/>
    <p:sldId id="269" r:id="rId8"/>
    <p:sldId id="270" r:id="rId9"/>
    <p:sldId id="271" r:id="rId10"/>
    <p:sldId id="272" r:id="rId11"/>
    <p:sldId id="274" r:id="rId12"/>
    <p:sldId id="275" r:id="rId13"/>
    <p:sldId id="276" r:id="rId14"/>
    <p:sldId id="277" r:id="rId15"/>
    <p:sldId id="278" r:id="rId16"/>
  </p:sldIdLst>
  <p:sldSz cx="9144000" cy="6858000" type="screen4x3"/>
  <p:notesSz cx="6765925" cy="98679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2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321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nl-NL"/>
          </a:p>
        </p:txBody>
      </p:sp>
      <p:sp>
        <p:nvSpPr>
          <p:cNvPr id="28675" name="Rectangle 3"/>
          <p:cNvSpPr>
            <a:spLocks noGrp="1" noChangeArrowheads="1"/>
          </p:cNvSpPr>
          <p:nvPr>
            <p:ph type="dt" sz="quarter" idx="1"/>
          </p:nvPr>
        </p:nvSpPr>
        <p:spPr bwMode="auto">
          <a:xfrm>
            <a:off x="3832225" y="0"/>
            <a:ext cx="29321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F45C93B4-0AF3-48BA-8768-FD524817083E}" type="datetimeFigureOut">
              <a:rPr lang="nl-NL"/>
              <a:pPr/>
              <a:t>3-10-2011</a:t>
            </a:fld>
            <a:endParaRPr lang="nl-NL"/>
          </a:p>
        </p:txBody>
      </p:sp>
      <p:sp>
        <p:nvSpPr>
          <p:cNvPr id="28676" name="Rectangle 4"/>
          <p:cNvSpPr>
            <a:spLocks noGrp="1" noChangeArrowheads="1"/>
          </p:cNvSpPr>
          <p:nvPr>
            <p:ph type="ftr" sz="quarter" idx="2"/>
          </p:nvPr>
        </p:nvSpPr>
        <p:spPr bwMode="auto">
          <a:xfrm>
            <a:off x="0" y="9372600"/>
            <a:ext cx="29321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nl-NL"/>
          </a:p>
        </p:txBody>
      </p:sp>
      <p:sp>
        <p:nvSpPr>
          <p:cNvPr id="28677" name="Rectangle 5"/>
          <p:cNvSpPr>
            <a:spLocks noGrp="1" noChangeArrowheads="1"/>
          </p:cNvSpPr>
          <p:nvPr>
            <p:ph type="sldNum" sz="quarter" idx="3"/>
          </p:nvPr>
        </p:nvSpPr>
        <p:spPr bwMode="auto">
          <a:xfrm>
            <a:off x="3832225" y="9372600"/>
            <a:ext cx="29321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08A35F58-5909-45F8-9726-D7C54185A694}" type="slidenum">
              <a:rPr lang="nl-NL"/>
              <a:pPr/>
              <a:t>‹#›</a:t>
            </a:fld>
            <a:endParaRPr lang="nl-NL"/>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4" name="Date Placeholder 3"/>
          <p:cNvSpPr>
            <a:spLocks noGrp="1"/>
          </p:cNvSpPr>
          <p:nvPr>
            <p:ph type="dt" sz="half" idx="10"/>
          </p:nvPr>
        </p:nvSpPr>
        <p:spPr/>
        <p:txBody>
          <a:bodyPr/>
          <a:lstStyle>
            <a:lvl1pPr>
              <a:defRPr/>
            </a:lvl1pPr>
          </a:lstStyle>
          <a:p>
            <a:pPr>
              <a:defRPr/>
            </a:pPr>
            <a:fld id="{D03D6E3F-A0B1-4203-B343-9D35F8E8616C}" type="datetimeFigureOut">
              <a:rPr lang="nl-NL"/>
              <a:pPr>
                <a:defRPr/>
              </a:pPr>
              <a:t>3-10-2011</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E31D0B31-C6DC-4D36-9BC0-BCC4E9E4F0E8}" type="slidenum">
              <a:rPr lang="nl-NL"/>
              <a:pPr>
                <a:defRPr/>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lvl1pPr>
              <a:defRPr/>
            </a:lvl1pPr>
          </a:lstStyle>
          <a:p>
            <a:pPr>
              <a:defRPr/>
            </a:pPr>
            <a:fld id="{58E6BCCD-9FA0-48A4-9B2D-C586C0732647}" type="datetimeFigureOut">
              <a:rPr lang="nl-NL"/>
              <a:pPr>
                <a:defRPr/>
              </a:pPr>
              <a:t>3-10-2011</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3CBF2B6A-031B-4442-B6CF-5F0948578954}" type="slidenum">
              <a:rPr lang="nl-NL"/>
              <a:pPr>
                <a:defRPr/>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lvl1pPr>
              <a:defRPr/>
            </a:lvl1pPr>
          </a:lstStyle>
          <a:p>
            <a:pPr>
              <a:defRPr/>
            </a:pPr>
            <a:fld id="{69F9BA36-D5ED-4536-8873-00576D6D3E7D}" type="datetimeFigureOut">
              <a:rPr lang="nl-NL"/>
              <a:pPr>
                <a:defRPr/>
              </a:pPr>
              <a:t>3-10-2011</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75D649F2-F29D-4AB9-ADAA-E179E81CA4C1}" type="slidenum">
              <a:rPr lang="nl-NL"/>
              <a:pPr>
                <a:defRPr/>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lvl1pPr>
              <a:defRPr/>
            </a:lvl1pPr>
          </a:lstStyle>
          <a:p>
            <a:pPr>
              <a:defRPr/>
            </a:pPr>
            <a:fld id="{F806735C-B815-4B7D-80AA-65819EFDB998}" type="datetimeFigureOut">
              <a:rPr lang="nl-NL"/>
              <a:pPr>
                <a:defRPr/>
              </a:pPr>
              <a:t>3-10-2011</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180733F2-0A6B-4931-8887-7DC28152327E}" type="slidenum">
              <a:rPr lang="nl-NL"/>
              <a:pPr>
                <a:defRPr/>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A89EA6E-A836-4A38-9FB1-0C7B813F4159}" type="datetimeFigureOut">
              <a:rPr lang="nl-NL"/>
              <a:pPr>
                <a:defRPr/>
              </a:pPr>
              <a:t>3-10-2011</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4A50F356-8806-40C9-878E-C0BA248B1331}" type="slidenum">
              <a:rPr lang="nl-NL"/>
              <a:pPr>
                <a:defRPr/>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3"/>
          <p:cNvSpPr>
            <a:spLocks noGrp="1"/>
          </p:cNvSpPr>
          <p:nvPr>
            <p:ph type="dt" sz="half" idx="10"/>
          </p:nvPr>
        </p:nvSpPr>
        <p:spPr/>
        <p:txBody>
          <a:bodyPr/>
          <a:lstStyle>
            <a:lvl1pPr>
              <a:defRPr/>
            </a:lvl1pPr>
          </a:lstStyle>
          <a:p>
            <a:pPr>
              <a:defRPr/>
            </a:pPr>
            <a:fld id="{107EEBE1-744F-4318-8974-B2A37D21A06C}" type="datetimeFigureOut">
              <a:rPr lang="nl-NL"/>
              <a:pPr>
                <a:defRPr/>
              </a:pPr>
              <a:t>3-10-2011</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pPr>
              <a:defRPr/>
            </a:pPr>
            <a:fld id="{C96E6E7E-7098-4384-B5E4-D5C46672A102}" type="slidenum">
              <a:rPr lang="nl-NL"/>
              <a:pPr>
                <a:defRPr/>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3"/>
          <p:cNvSpPr>
            <a:spLocks noGrp="1"/>
          </p:cNvSpPr>
          <p:nvPr>
            <p:ph type="dt" sz="half" idx="10"/>
          </p:nvPr>
        </p:nvSpPr>
        <p:spPr/>
        <p:txBody>
          <a:bodyPr/>
          <a:lstStyle>
            <a:lvl1pPr>
              <a:defRPr/>
            </a:lvl1pPr>
          </a:lstStyle>
          <a:p>
            <a:pPr>
              <a:defRPr/>
            </a:pPr>
            <a:fld id="{F8324EE8-4A0A-4E67-A5A5-3872CC67C25C}" type="datetimeFigureOut">
              <a:rPr lang="nl-NL"/>
              <a:pPr>
                <a:defRPr/>
              </a:pPr>
              <a:t>3-10-2011</a:t>
            </a:fld>
            <a:endParaRPr lang="nl-NL"/>
          </a:p>
        </p:txBody>
      </p:sp>
      <p:sp>
        <p:nvSpPr>
          <p:cNvPr id="8" name="Footer Placeholder 4"/>
          <p:cNvSpPr>
            <a:spLocks noGrp="1"/>
          </p:cNvSpPr>
          <p:nvPr>
            <p:ph type="ftr" sz="quarter" idx="11"/>
          </p:nvPr>
        </p:nvSpPr>
        <p:spPr/>
        <p:txBody>
          <a:bodyPr/>
          <a:lstStyle>
            <a:lvl1pPr>
              <a:defRPr/>
            </a:lvl1pPr>
          </a:lstStyle>
          <a:p>
            <a:pPr>
              <a:defRPr/>
            </a:pPr>
            <a:endParaRPr lang="nl-NL"/>
          </a:p>
        </p:txBody>
      </p:sp>
      <p:sp>
        <p:nvSpPr>
          <p:cNvPr id="9" name="Slide Number Placeholder 5"/>
          <p:cNvSpPr>
            <a:spLocks noGrp="1"/>
          </p:cNvSpPr>
          <p:nvPr>
            <p:ph type="sldNum" sz="quarter" idx="12"/>
          </p:nvPr>
        </p:nvSpPr>
        <p:spPr/>
        <p:txBody>
          <a:bodyPr/>
          <a:lstStyle>
            <a:lvl1pPr>
              <a:defRPr/>
            </a:lvl1pPr>
          </a:lstStyle>
          <a:p>
            <a:pPr>
              <a:defRPr/>
            </a:pPr>
            <a:fld id="{5F7593EB-BE17-4952-A42D-196B95B490B2}" type="slidenum">
              <a:rPr lang="nl-NL"/>
              <a:pPr>
                <a:defRPr/>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3"/>
          <p:cNvSpPr>
            <a:spLocks noGrp="1"/>
          </p:cNvSpPr>
          <p:nvPr>
            <p:ph type="dt" sz="half" idx="10"/>
          </p:nvPr>
        </p:nvSpPr>
        <p:spPr/>
        <p:txBody>
          <a:bodyPr/>
          <a:lstStyle>
            <a:lvl1pPr>
              <a:defRPr/>
            </a:lvl1pPr>
          </a:lstStyle>
          <a:p>
            <a:pPr>
              <a:defRPr/>
            </a:pPr>
            <a:fld id="{0921ED22-7CBD-4E6D-90F2-609FDEBE3BCB}" type="datetimeFigureOut">
              <a:rPr lang="nl-NL"/>
              <a:pPr>
                <a:defRPr/>
              </a:pPr>
              <a:t>3-10-2011</a:t>
            </a:fld>
            <a:endParaRPr lang="nl-NL"/>
          </a:p>
        </p:txBody>
      </p:sp>
      <p:sp>
        <p:nvSpPr>
          <p:cNvPr id="4" name="Footer Placeholder 4"/>
          <p:cNvSpPr>
            <a:spLocks noGrp="1"/>
          </p:cNvSpPr>
          <p:nvPr>
            <p:ph type="ftr" sz="quarter" idx="11"/>
          </p:nvPr>
        </p:nvSpPr>
        <p:spPr/>
        <p:txBody>
          <a:bodyPr/>
          <a:lstStyle>
            <a:lvl1pPr>
              <a:defRPr/>
            </a:lvl1pPr>
          </a:lstStyle>
          <a:p>
            <a:pPr>
              <a:defRPr/>
            </a:pPr>
            <a:endParaRPr lang="nl-NL"/>
          </a:p>
        </p:txBody>
      </p:sp>
      <p:sp>
        <p:nvSpPr>
          <p:cNvPr id="5" name="Slide Number Placeholder 5"/>
          <p:cNvSpPr>
            <a:spLocks noGrp="1"/>
          </p:cNvSpPr>
          <p:nvPr>
            <p:ph type="sldNum" sz="quarter" idx="12"/>
          </p:nvPr>
        </p:nvSpPr>
        <p:spPr/>
        <p:txBody>
          <a:bodyPr/>
          <a:lstStyle>
            <a:lvl1pPr>
              <a:defRPr/>
            </a:lvl1pPr>
          </a:lstStyle>
          <a:p>
            <a:pPr>
              <a:defRPr/>
            </a:pPr>
            <a:fld id="{8A416D61-DADA-4993-A606-49239D5A810E}" type="slidenum">
              <a:rPr lang="nl-NL"/>
              <a:pPr>
                <a:defRPr/>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C737D9E-1E9E-44CC-B74D-D05B4FFB80EC}" type="datetimeFigureOut">
              <a:rPr lang="nl-NL"/>
              <a:pPr>
                <a:defRPr/>
              </a:pPr>
              <a:t>3-10-2011</a:t>
            </a:fld>
            <a:endParaRPr lang="nl-NL"/>
          </a:p>
        </p:txBody>
      </p:sp>
      <p:sp>
        <p:nvSpPr>
          <p:cNvPr id="3" name="Footer Placeholder 4"/>
          <p:cNvSpPr>
            <a:spLocks noGrp="1"/>
          </p:cNvSpPr>
          <p:nvPr>
            <p:ph type="ftr" sz="quarter" idx="11"/>
          </p:nvPr>
        </p:nvSpPr>
        <p:spPr/>
        <p:txBody>
          <a:bodyPr/>
          <a:lstStyle>
            <a:lvl1pPr>
              <a:defRPr/>
            </a:lvl1pPr>
          </a:lstStyle>
          <a:p>
            <a:pPr>
              <a:defRPr/>
            </a:pPr>
            <a:endParaRPr lang="nl-NL"/>
          </a:p>
        </p:txBody>
      </p:sp>
      <p:sp>
        <p:nvSpPr>
          <p:cNvPr id="4" name="Slide Number Placeholder 5"/>
          <p:cNvSpPr>
            <a:spLocks noGrp="1"/>
          </p:cNvSpPr>
          <p:nvPr>
            <p:ph type="sldNum" sz="quarter" idx="12"/>
          </p:nvPr>
        </p:nvSpPr>
        <p:spPr/>
        <p:txBody>
          <a:bodyPr/>
          <a:lstStyle>
            <a:lvl1pPr>
              <a:defRPr/>
            </a:lvl1pPr>
          </a:lstStyle>
          <a:p>
            <a:pPr>
              <a:defRPr/>
            </a:pPr>
            <a:fld id="{16180177-84DF-4C5F-82C0-24D188EEF5D1}" type="slidenum">
              <a:rPr lang="nl-NL"/>
              <a:pPr>
                <a:defRPr/>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5ADB695-2DA2-4619-8CF2-8A1104A4705B}" type="datetimeFigureOut">
              <a:rPr lang="nl-NL"/>
              <a:pPr>
                <a:defRPr/>
              </a:pPr>
              <a:t>3-10-2011</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pPr>
              <a:defRPr/>
            </a:pPr>
            <a:fld id="{0DE53D39-90D9-40EF-A3C7-2FA0D1486C50}" type="slidenum">
              <a:rPr lang="nl-NL"/>
              <a:pPr>
                <a:defRPr/>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46F0D9-DBB8-4D6D-B953-65937C35DF12}" type="datetimeFigureOut">
              <a:rPr lang="nl-NL"/>
              <a:pPr>
                <a:defRPr/>
              </a:pPr>
              <a:t>3-10-2011</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pPr>
              <a:defRPr/>
            </a:pPr>
            <a:fld id="{1BC7CE75-491E-4434-825C-88F14E58612F}" type="slidenum">
              <a:rPr lang="nl-NL"/>
              <a:pPr>
                <a:defRPr/>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nl-NL"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CCBCC28E-B98C-4965-86EA-B3F39C4569F6}" type="datetimeFigureOut">
              <a:rPr lang="nl-NL"/>
              <a:pPr>
                <a:defRPr/>
              </a:pPr>
              <a:t>3-10-2011</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CB34C12-0A82-4A3F-8D25-6219DDE84F06}" type="slidenum">
              <a:rPr lang="nl-NL"/>
              <a:pPr>
                <a:defRPr/>
              </a:pPr>
              <a:t>‹#›</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30UaROwbA8Y" TargetMode="External"/><Relationship Id="rId2" Type="http://schemas.openxmlformats.org/officeDocument/2006/relationships/hyperlink" Target="http://www.youtube.com/watch?v=2jXxtQRy47A"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youtube.com/watch?v=jPQNutO7UC8&amp;noredirect=1"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684213" y="1557338"/>
            <a:ext cx="7772400" cy="1470025"/>
          </a:xfrm>
        </p:spPr>
        <p:txBody>
          <a:bodyPr/>
          <a:lstStyle/>
          <a:p>
            <a:r>
              <a:rPr lang="en-GB" b="1" smtClean="0"/>
              <a:t>Dieren, gedrag en leefomgeving</a:t>
            </a:r>
            <a:endParaRPr lang="nl-NL" smtClean="0"/>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nl-NL" dirty="0"/>
          </a:p>
        </p:txBody>
      </p:sp>
      <p:pic>
        <p:nvPicPr>
          <p:cNvPr id="13315"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3316"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pic>
        <p:nvPicPr>
          <p:cNvPr id="13317" name="Picture 5" descr="gebarentaal.jpg"/>
          <p:cNvPicPr>
            <a:picLocks noChangeAspect="1"/>
          </p:cNvPicPr>
          <p:nvPr/>
        </p:nvPicPr>
        <p:blipFill>
          <a:blip r:embed="rId4"/>
          <a:srcRect/>
          <a:stretch>
            <a:fillRect/>
          </a:stretch>
        </p:blipFill>
        <p:spPr bwMode="auto">
          <a:xfrm>
            <a:off x="1619250" y="2781300"/>
            <a:ext cx="5959475" cy="3717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endParaRPr lang="nl-NL" smtClean="0"/>
          </a:p>
        </p:txBody>
      </p:sp>
      <p:sp>
        <p:nvSpPr>
          <p:cNvPr id="22530" name="Content Placeholder 2"/>
          <p:cNvSpPr>
            <a:spLocks noGrp="1"/>
          </p:cNvSpPr>
          <p:nvPr>
            <p:ph idx="1"/>
          </p:nvPr>
        </p:nvSpPr>
        <p:spPr/>
        <p:txBody>
          <a:bodyPr/>
          <a:lstStyle/>
          <a:p>
            <a:pPr marL="514350" indent="-514350">
              <a:buFont typeface="Arial" charset="0"/>
              <a:buNone/>
            </a:pPr>
            <a:r>
              <a:rPr lang="nl-NL" sz="2400" smtClean="0">
                <a:hlinkClick r:id="rId2"/>
              </a:rPr>
              <a:t>Wolf hunting tactics</a:t>
            </a:r>
            <a:endParaRPr lang="nl-NL" sz="2400" smtClean="0"/>
          </a:p>
          <a:p>
            <a:pPr marL="514350" indent="-514350">
              <a:buFont typeface="Arial" charset="0"/>
              <a:buNone/>
            </a:pPr>
            <a:endParaRPr lang="nl-NL" sz="2400" smtClean="0"/>
          </a:p>
          <a:p>
            <a:pPr marL="514350" indent="-514350">
              <a:buFont typeface="Arial" charset="0"/>
              <a:buNone/>
            </a:pPr>
            <a:r>
              <a:rPr lang="nl-NL" sz="2400" smtClean="0">
                <a:hlinkClick r:id="rId3"/>
              </a:rPr>
              <a:t>Cheetah attack Gazelle</a:t>
            </a:r>
            <a:endParaRPr lang="nl-NL" sz="2400" smtClean="0"/>
          </a:p>
          <a:p>
            <a:pPr marL="514350" indent="-514350">
              <a:buFont typeface="Arial" charset="0"/>
              <a:buNone/>
            </a:pPr>
            <a:endParaRPr lang="nl-NL" sz="2400" smtClean="0"/>
          </a:p>
          <a:p>
            <a:pPr marL="514350" indent="-514350">
              <a:buFont typeface="Arial" charset="0"/>
              <a:buNone/>
            </a:pPr>
            <a:r>
              <a:rPr lang="nl-NL" sz="2400" smtClean="0"/>
              <a:t>Als dierverzorger zul je met het natuurlijke eetgedrag van je dieren rekening moeten houden. Er is namelijk een grote verscheidenheid aan ‘eters’.</a:t>
            </a:r>
          </a:p>
          <a:p>
            <a:pPr marL="514350" indent="-514350">
              <a:buFont typeface="Arial" charset="0"/>
              <a:buNone/>
            </a:pPr>
            <a:endParaRPr lang="nl-NL" sz="2400" smtClean="0"/>
          </a:p>
          <a:p>
            <a:pPr marL="514350" indent="-514350">
              <a:buFont typeface="Arial" charset="0"/>
              <a:buNone/>
            </a:pPr>
            <a:r>
              <a:rPr lang="nl-NL" sz="2400" b="1" smtClean="0"/>
              <a:t>Maak opdracht 2.10 en 2.11</a:t>
            </a:r>
          </a:p>
          <a:p>
            <a:pPr marL="514350" indent="-514350">
              <a:buFont typeface="Arial" charset="0"/>
              <a:buNone/>
            </a:pPr>
            <a:endParaRPr lang="nl-NL" smtClean="0"/>
          </a:p>
          <a:p>
            <a:pPr marL="514350" indent="-514350">
              <a:buFont typeface="Arial" charset="0"/>
              <a:buNone/>
            </a:pPr>
            <a:endParaRPr lang="nl-NL" smtClean="0"/>
          </a:p>
        </p:txBody>
      </p:sp>
      <p:pic>
        <p:nvPicPr>
          <p:cNvPr id="22531" name="Afbeelding 17" descr="citaverde x.JPG"/>
          <p:cNvPicPr>
            <a:picLocks noChangeAspect="1"/>
          </p:cNvPicPr>
          <p:nvPr/>
        </p:nvPicPr>
        <p:blipFill>
          <a:blip r:embed="rId4"/>
          <a:srcRect/>
          <a:stretch>
            <a:fillRect/>
          </a:stretch>
        </p:blipFill>
        <p:spPr bwMode="auto">
          <a:xfrm>
            <a:off x="0" y="0"/>
            <a:ext cx="9144000" cy="1285875"/>
          </a:xfrm>
          <a:prstGeom prst="rect">
            <a:avLst/>
          </a:prstGeom>
          <a:noFill/>
          <a:ln w="9525">
            <a:noFill/>
            <a:miter lim="800000"/>
            <a:headEnd/>
            <a:tailEnd/>
          </a:ln>
        </p:spPr>
      </p:pic>
      <p:pic>
        <p:nvPicPr>
          <p:cNvPr id="22532" name="Afbeelding 18" descr="citaverde logo.JPG"/>
          <p:cNvPicPr>
            <a:picLocks noChangeAspect="1"/>
          </p:cNvPicPr>
          <p:nvPr/>
        </p:nvPicPr>
        <p:blipFill>
          <a:blip r:embed="rId5"/>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4211960" y="908720"/>
            <a:ext cx="3096344"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Eetgedrag</a:t>
            </a:r>
          </a:p>
        </p:txBody>
      </p:sp>
      <p:sp>
        <p:nvSpPr>
          <p:cNvPr id="22536"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 calcmode="lin" valueType="num">
                                      <p:cBhvr additive="base">
                                        <p:cTn id="7" dur="500" fill="hold"/>
                                        <p:tgtEl>
                                          <p:spTgt spid="225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530">
                                            <p:txEl>
                                              <p:pRg st="2" end="2"/>
                                            </p:txEl>
                                          </p:spTgt>
                                        </p:tgtEl>
                                        <p:attrNameLst>
                                          <p:attrName>style.visibility</p:attrName>
                                        </p:attrNameLst>
                                      </p:cBhvr>
                                      <p:to>
                                        <p:strVal val="visible"/>
                                      </p:to>
                                    </p:set>
                                    <p:anim calcmode="lin" valueType="num">
                                      <p:cBhvr additive="base">
                                        <p:cTn id="13" dur="500" fill="hold"/>
                                        <p:tgtEl>
                                          <p:spTgt spid="2253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530">
                                            <p:txEl>
                                              <p:pRg st="4" end="4"/>
                                            </p:txEl>
                                          </p:spTgt>
                                        </p:tgtEl>
                                        <p:attrNameLst>
                                          <p:attrName>style.visibility</p:attrName>
                                        </p:attrNameLst>
                                      </p:cBhvr>
                                      <p:to>
                                        <p:strVal val="visible"/>
                                      </p:to>
                                    </p:set>
                                    <p:anim calcmode="lin" valueType="num">
                                      <p:cBhvr additive="base">
                                        <p:cTn id="19" dur="500" fill="hold"/>
                                        <p:tgtEl>
                                          <p:spTgt spid="2253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5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530">
                                            <p:txEl>
                                              <p:pRg st="6" end="6"/>
                                            </p:txEl>
                                          </p:spTgt>
                                        </p:tgtEl>
                                        <p:attrNameLst>
                                          <p:attrName>style.visibility</p:attrName>
                                        </p:attrNameLst>
                                      </p:cBhvr>
                                      <p:to>
                                        <p:strVal val="visible"/>
                                      </p:to>
                                    </p:set>
                                    <p:anim calcmode="lin" valueType="num">
                                      <p:cBhvr additive="base">
                                        <p:cTn id="25" dur="500" fill="hold"/>
                                        <p:tgtEl>
                                          <p:spTgt spid="22530">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53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endParaRPr lang="nl-NL" smtClean="0"/>
          </a:p>
        </p:txBody>
      </p:sp>
      <p:sp>
        <p:nvSpPr>
          <p:cNvPr id="3" name="Content Placeholder 2"/>
          <p:cNvSpPr>
            <a:spLocks noGrp="1"/>
          </p:cNvSpPr>
          <p:nvPr>
            <p:ph idx="1"/>
          </p:nvPr>
        </p:nvSpPr>
        <p:spPr>
          <a:xfrm>
            <a:off x="457200" y="1600200"/>
            <a:ext cx="8229600" cy="5068888"/>
          </a:xfrm>
        </p:spPr>
        <p:txBody>
          <a:bodyPr rtlCol="0">
            <a:normAutofit lnSpcReduction="10000"/>
          </a:bodyPr>
          <a:lstStyle/>
          <a:p>
            <a:pPr marL="514350" indent="-514350" fontAlgn="auto">
              <a:spcAft>
                <a:spcPts val="0"/>
              </a:spcAft>
              <a:buFont typeface="Arial" pitchFamily="34" charset="0"/>
              <a:buNone/>
              <a:defRPr/>
            </a:pPr>
            <a:r>
              <a:rPr lang="nl-NL" sz="2400" dirty="0" smtClean="0"/>
              <a:t>Het vluchtgedrag van dieren vraagt van de verzorger vooral aanpassingen in de huisvesting.</a:t>
            </a:r>
          </a:p>
          <a:p>
            <a:pPr marL="514350" indent="-514350" fontAlgn="auto">
              <a:spcAft>
                <a:spcPts val="0"/>
              </a:spcAft>
              <a:buFont typeface="Arial" pitchFamily="34" charset="0"/>
              <a:buNone/>
              <a:defRPr/>
            </a:pPr>
            <a:endParaRPr lang="nl-NL" sz="2400" dirty="0" smtClean="0"/>
          </a:p>
          <a:p>
            <a:pPr marL="514350" indent="-514350" fontAlgn="auto">
              <a:spcAft>
                <a:spcPts val="0"/>
              </a:spcAft>
              <a:buFont typeface="Arial" pitchFamily="34" charset="0"/>
              <a:buChar char="•"/>
              <a:defRPr/>
            </a:pPr>
            <a:r>
              <a:rPr lang="nl-NL" sz="2400" dirty="0" smtClean="0"/>
              <a:t>Denk dan niet alleen aan het hok of stal, maar bijvoorbeeld ook aan de afrastingen die je rond de weiden gebruikt.</a:t>
            </a:r>
          </a:p>
          <a:p>
            <a:pPr marL="514350" indent="-514350" fontAlgn="auto">
              <a:spcAft>
                <a:spcPts val="0"/>
              </a:spcAft>
              <a:buFont typeface="Arial" pitchFamily="34" charset="0"/>
              <a:buChar char="•"/>
              <a:defRPr/>
            </a:pPr>
            <a:r>
              <a:rPr lang="nl-NL" sz="2400" dirty="0" smtClean="0"/>
              <a:t>In de natuur hebben prooidieren verschillende oplossingen ontwikkelt om te voorkomen dat ze ook daadwerkelijk ten prooi vallen aan een roofdier </a:t>
            </a:r>
            <a:r>
              <a:rPr lang="nl-NL" sz="2400" dirty="0" smtClean="0">
                <a:sym typeface="Wingdings" pitchFamily="2" charset="2"/>
              </a:rPr>
              <a:t> camouflage, mimicry, afleidingsmanoeuvres.</a:t>
            </a:r>
          </a:p>
          <a:p>
            <a:pPr marL="514350" indent="-514350" fontAlgn="auto">
              <a:spcAft>
                <a:spcPts val="0"/>
              </a:spcAft>
              <a:buFont typeface="Arial" pitchFamily="34" charset="0"/>
              <a:buChar char="•"/>
              <a:defRPr/>
            </a:pPr>
            <a:r>
              <a:rPr lang="nl-NL" sz="2400" dirty="0" smtClean="0">
                <a:sym typeface="Wingdings" pitchFamily="2" charset="2"/>
              </a:rPr>
              <a:t>Prooidieren moeten in gevangenschap hun vluchtgedrag kunnen uiten.</a:t>
            </a:r>
          </a:p>
          <a:p>
            <a:pPr marL="514350" indent="-514350" fontAlgn="auto">
              <a:spcAft>
                <a:spcPts val="0"/>
              </a:spcAft>
              <a:buFont typeface="Arial" pitchFamily="34" charset="0"/>
              <a:buNone/>
              <a:defRPr/>
            </a:pPr>
            <a:endParaRPr lang="nl-NL" sz="2400" dirty="0" smtClean="0"/>
          </a:p>
          <a:p>
            <a:pPr marL="514350" indent="-514350" fontAlgn="auto">
              <a:spcAft>
                <a:spcPts val="0"/>
              </a:spcAft>
              <a:buFont typeface="Arial" pitchFamily="34" charset="0"/>
              <a:buNone/>
              <a:defRPr/>
            </a:pPr>
            <a:r>
              <a:rPr lang="nl-NL" sz="2400" b="1" dirty="0" smtClean="0"/>
              <a:t>Maak opdracht 2.12</a:t>
            </a:r>
          </a:p>
          <a:p>
            <a:pPr marL="514350" indent="-514350" fontAlgn="auto">
              <a:spcAft>
                <a:spcPts val="0"/>
              </a:spcAft>
              <a:buFont typeface="Arial" pitchFamily="34" charset="0"/>
              <a:buNone/>
              <a:defRPr/>
            </a:pPr>
            <a:endParaRPr lang="nl-NL" dirty="0" smtClean="0"/>
          </a:p>
        </p:txBody>
      </p:sp>
      <p:pic>
        <p:nvPicPr>
          <p:cNvPr id="23555"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3556"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4211960" y="908720"/>
            <a:ext cx="3096344"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Vluchtgedrag</a:t>
            </a:r>
          </a:p>
        </p:txBody>
      </p:sp>
      <p:sp>
        <p:nvSpPr>
          <p:cNvPr id="23560"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endParaRPr lang="nl-NL" smtClean="0"/>
          </a:p>
        </p:txBody>
      </p:sp>
      <p:sp>
        <p:nvSpPr>
          <p:cNvPr id="24578" name="Content Placeholder 2"/>
          <p:cNvSpPr>
            <a:spLocks noGrp="1"/>
          </p:cNvSpPr>
          <p:nvPr>
            <p:ph idx="1"/>
          </p:nvPr>
        </p:nvSpPr>
        <p:spPr>
          <a:xfrm>
            <a:off x="457200" y="1600200"/>
            <a:ext cx="8229600" cy="5068888"/>
          </a:xfrm>
        </p:spPr>
        <p:txBody>
          <a:bodyPr/>
          <a:lstStyle/>
          <a:p>
            <a:pPr marL="514350" indent="-514350">
              <a:buFont typeface="Arial" charset="0"/>
              <a:buNone/>
            </a:pPr>
            <a:r>
              <a:rPr lang="nl-NL" sz="2400" smtClean="0"/>
              <a:t>In de dierverzorging is voortplanting van de dieren erg belangrijk. In veel gevallen is de voortplanting zelfs een van de hoofddoelen.</a:t>
            </a:r>
          </a:p>
          <a:p>
            <a:pPr marL="514350" indent="-514350">
              <a:buFont typeface="Arial" charset="0"/>
              <a:buNone/>
            </a:pPr>
            <a:endParaRPr lang="nl-NL" sz="2400" smtClean="0"/>
          </a:p>
          <a:p>
            <a:pPr marL="514350" indent="-514350"/>
            <a:r>
              <a:rPr lang="nl-NL" sz="2400" smtClean="0"/>
              <a:t>Afstemming huisvesting, voeding en verzorging is belangrijk.</a:t>
            </a:r>
          </a:p>
          <a:p>
            <a:pPr marL="514350" indent="-514350"/>
            <a:r>
              <a:rPr lang="nl-NL" sz="2400" smtClean="0"/>
              <a:t>De sturing rondom voortplanting wordt fokkerij genoemd (planmatige voortplanting) </a:t>
            </a:r>
            <a:r>
              <a:rPr lang="nl-NL" sz="2400" smtClean="0">
                <a:sym typeface="Wingdings" pitchFamily="2" charset="2"/>
              </a:rPr>
              <a:t> kiezen ouderdieren, tijdstip gewenste geboorte/gewenste paring, geboorte zelf en de opfok van de jonge dieren zijn belangrijk.</a:t>
            </a:r>
          </a:p>
          <a:p>
            <a:pPr marL="514350" indent="-514350"/>
            <a:endParaRPr lang="nl-NL" sz="2400" smtClean="0">
              <a:sym typeface="Wingdings" pitchFamily="2" charset="2"/>
            </a:endParaRPr>
          </a:p>
          <a:p>
            <a:pPr marL="514350" indent="-514350">
              <a:buFont typeface="Arial" charset="0"/>
              <a:buNone/>
            </a:pPr>
            <a:r>
              <a:rPr lang="nl-NL" sz="2400" b="1" smtClean="0">
                <a:sym typeface="Wingdings" pitchFamily="2" charset="2"/>
              </a:rPr>
              <a:t>Maak opdracht 2.13</a:t>
            </a:r>
            <a:endParaRPr lang="nl-NL" sz="2400" b="1" smtClean="0"/>
          </a:p>
          <a:p>
            <a:pPr marL="514350" indent="-514350">
              <a:buFont typeface="Arial" charset="0"/>
              <a:buNone/>
            </a:pPr>
            <a:endParaRPr lang="nl-NL" smtClean="0"/>
          </a:p>
        </p:txBody>
      </p:sp>
      <p:pic>
        <p:nvPicPr>
          <p:cNvPr id="24579"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4580"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4211960" y="908720"/>
            <a:ext cx="3096344"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Voortplantingsgedrag</a:t>
            </a:r>
          </a:p>
        </p:txBody>
      </p:sp>
      <p:sp>
        <p:nvSpPr>
          <p:cNvPr id="24584"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 calcmode="lin" valueType="num">
                                      <p:cBhvr additive="base">
                                        <p:cTn id="7" dur="500" fill="hold"/>
                                        <p:tgtEl>
                                          <p:spTgt spid="245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4578">
                                            <p:txEl>
                                              <p:pRg st="2" end="2"/>
                                            </p:txEl>
                                          </p:spTgt>
                                        </p:tgtEl>
                                        <p:attrNameLst>
                                          <p:attrName>style.visibility</p:attrName>
                                        </p:attrNameLst>
                                      </p:cBhvr>
                                      <p:to>
                                        <p:strVal val="visible"/>
                                      </p:to>
                                    </p:set>
                                    <p:anim calcmode="lin" valueType="num">
                                      <p:cBhvr additive="base">
                                        <p:cTn id="13" dur="500" fill="hold"/>
                                        <p:tgtEl>
                                          <p:spTgt spid="2457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578">
                                            <p:txEl>
                                              <p:pRg st="3" end="3"/>
                                            </p:txEl>
                                          </p:spTgt>
                                        </p:tgtEl>
                                        <p:attrNameLst>
                                          <p:attrName>style.visibility</p:attrName>
                                        </p:attrNameLst>
                                      </p:cBhvr>
                                      <p:to>
                                        <p:strVal val="visible"/>
                                      </p:to>
                                    </p:set>
                                    <p:anim calcmode="lin" valueType="num">
                                      <p:cBhvr additive="base">
                                        <p:cTn id="19" dur="500" fill="hold"/>
                                        <p:tgtEl>
                                          <p:spTgt spid="2457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4578">
                                            <p:txEl>
                                              <p:pRg st="5" end="5"/>
                                            </p:txEl>
                                          </p:spTgt>
                                        </p:tgtEl>
                                        <p:attrNameLst>
                                          <p:attrName>style.visibility</p:attrName>
                                        </p:attrNameLst>
                                      </p:cBhvr>
                                      <p:to>
                                        <p:strVal val="visible"/>
                                      </p:to>
                                    </p:set>
                                    <p:anim calcmode="lin" valueType="num">
                                      <p:cBhvr additive="base">
                                        <p:cTn id="25" dur="500" fill="hold"/>
                                        <p:tgtEl>
                                          <p:spTgt spid="24578">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7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endParaRPr lang="nl-NL" smtClean="0"/>
          </a:p>
        </p:txBody>
      </p:sp>
      <p:sp>
        <p:nvSpPr>
          <p:cNvPr id="3" name="Content Placeholder 2"/>
          <p:cNvSpPr>
            <a:spLocks noGrp="1"/>
          </p:cNvSpPr>
          <p:nvPr>
            <p:ph idx="1"/>
          </p:nvPr>
        </p:nvSpPr>
        <p:spPr>
          <a:xfrm>
            <a:off x="457200" y="1600200"/>
            <a:ext cx="8229600" cy="5068888"/>
          </a:xfrm>
        </p:spPr>
        <p:txBody>
          <a:bodyPr rtlCol="0">
            <a:normAutofit lnSpcReduction="10000"/>
          </a:bodyPr>
          <a:lstStyle/>
          <a:p>
            <a:pPr marL="514350" indent="-514350" fontAlgn="auto">
              <a:spcAft>
                <a:spcPts val="0"/>
              </a:spcAft>
              <a:buFont typeface="Arial" pitchFamily="34" charset="0"/>
              <a:buNone/>
              <a:defRPr/>
            </a:pPr>
            <a:r>
              <a:rPr lang="nl-NL" sz="2400" dirty="0" smtClean="0"/>
              <a:t>Er zijn wat de ontwikkeling betreft, grote verschillen tussen pasgeboren dieren.</a:t>
            </a:r>
          </a:p>
          <a:p>
            <a:pPr marL="514350" indent="-514350" fontAlgn="auto">
              <a:spcAft>
                <a:spcPts val="0"/>
              </a:spcAft>
              <a:buFont typeface="Arial" pitchFamily="34" charset="0"/>
              <a:buNone/>
              <a:defRPr/>
            </a:pPr>
            <a:endParaRPr lang="nl-NL" sz="2400" dirty="0" smtClean="0"/>
          </a:p>
          <a:p>
            <a:pPr marL="514350" indent="-514350" fontAlgn="auto">
              <a:spcAft>
                <a:spcPts val="0"/>
              </a:spcAft>
              <a:buFont typeface="Arial" pitchFamily="34" charset="0"/>
              <a:buChar char="•"/>
              <a:defRPr/>
            </a:pPr>
            <a:r>
              <a:rPr lang="nl-NL" sz="2400" dirty="0" smtClean="0"/>
              <a:t>Nestblijvers (nog niet volledig ontwikkeld en moeten gedurende een bepaalde tijd nog in het nest blijven en verzorgd worden door de ouderdieren).</a:t>
            </a:r>
          </a:p>
          <a:p>
            <a:pPr marL="514350" indent="-514350" fontAlgn="auto">
              <a:spcAft>
                <a:spcPts val="0"/>
              </a:spcAft>
              <a:buFont typeface="Arial" pitchFamily="34" charset="0"/>
              <a:buChar char="•"/>
              <a:defRPr/>
            </a:pPr>
            <a:r>
              <a:rPr lang="nl-NL" sz="2400" dirty="0" smtClean="0"/>
              <a:t>Nestvlieders (is een jong dat meteen in de benen moet en het moederdier direct kan volgen)</a:t>
            </a:r>
            <a:r>
              <a:rPr lang="nl-NL" sz="2400" dirty="0" smtClean="0">
                <a:sym typeface="Wingdings" pitchFamily="2" charset="2"/>
              </a:rPr>
              <a:t>.</a:t>
            </a:r>
          </a:p>
          <a:p>
            <a:pPr marL="514350" indent="-514350" fontAlgn="auto">
              <a:spcAft>
                <a:spcPts val="0"/>
              </a:spcAft>
              <a:buFont typeface="Arial" pitchFamily="34" charset="0"/>
              <a:buChar char="•"/>
              <a:defRPr/>
            </a:pPr>
            <a:r>
              <a:rPr lang="nl-NL" sz="2400" dirty="0" smtClean="0">
                <a:sym typeface="Wingdings" pitchFamily="2" charset="2"/>
              </a:rPr>
              <a:t>Verschil in draagtijd tussen nestblijvers en nestvlieders is verschillend. De draagtijd van nestvlieders is relatief langer dan die van nestblijvers.</a:t>
            </a:r>
          </a:p>
          <a:p>
            <a:pPr marL="514350" indent="-514350" fontAlgn="auto">
              <a:spcAft>
                <a:spcPts val="0"/>
              </a:spcAft>
              <a:buFont typeface="Arial" pitchFamily="34" charset="0"/>
              <a:buChar char="•"/>
              <a:defRPr/>
            </a:pPr>
            <a:endParaRPr lang="nl-NL" sz="2400" dirty="0" smtClean="0">
              <a:sym typeface="Wingdings" pitchFamily="2" charset="2"/>
            </a:endParaRPr>
          </a:p>
          <a:p>
            <a:pPr marL="514350" indent="-514350" fontAlgn="auto">
              <a:spcAft>
                <a:spcPts val="0"/>
              </a:spcAft>
              <a:buFont typeface="Arial" pitchFamily="34" charset="0"/>
              <a:buNone/>
              <a:defRPr/>
            </a:pPr>
            <a:r>
              <a:rPr lang="nl-NL" sz="2400" b="1" dirty="0" smtClean="0">
                <a:sym typeface="Wingdings" pitchFamily="2" charset="2"/>
              </a:rPr>
              <a:t>Maak opdracht 2.14</a:t>
            </a:r>
            <a:endParaRPr lang="nl-NL" sz="2400" b="1" dirty="0" smtClean="0"/>
          </a:p>
          <a:p>
            <a:pPr marL="514350" indent="-514350" fontAlgn="auto">
              <a:spcAft>
                <a:spcPts val="0"/>
              </a:spcAft>
              <a:buFont typeface="Arial" pitchFamily="34" charset="0"/>
              <a:buNone/>
              <a:defRPr/>
            </a:pPr>
            <a:endParaRPr lang="nl-NL" dirty="0" smtClean="0"/>
          </a:p>
        </p:txBody>
      </p:sp>
      <p:pic>
        <p:nvPicPr>
          <p:cNvPr id="25603"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5604"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4211960" y="908720"/>
            <a:ext cx="3096344"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Nestblijvers en nestvlieders</a:t>
            </a:r>
          </a:p>
        </p:txBody>
      </p:sp>
      <p:sp>
        <p:nvSpPr>
          <p:cNvPr id="25608"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endParaRPr lang="nl-NL" smtClean="0"/>
          </a:p>
        </p:txBody>
      </p:sp>
      <p:sp>
        <p:nvSpPr>
          <p:cNvPr id="26626" name="Content Placeholder 2"/>
          <p:cNvSpPr>
            <a:spLocks noGrp="1"/>
          </p:cNvSpPr>
          <p:nvPr>
            <p:ph idx="1"/>
          </p:nvPr>
        </p:nvSpPr>
        <p:spPr>
          <a:xfrm>
            <a:off x="457200" y="1600200"/>
            <a:ext cx="8229600" cy="5068888"/>
          </a:xfrm>
        </p:spPr>
        <p:txBody>
          <a:bodyPr/>
          <a:lstStyle/>
          <a:p>
            <a:pPr marL="514350" indent="-514350">
              <a:buFont typeface="Arial" charset="0"/>
              <a:buNone/>
            </a:pPr>
            <a:r>
              <a:rPr lang="nl-NL" sz="2400" smtClean="0"/>
              <a:t>Comfortgedrag is gedrag dat het dier vertoont om zijn welzijn te vergroten, om zich prettig te voelen dus.</a:t>
            </a:r>
          </a:p>
          <a:p>
            <a:pPr marL="514350" indent="-514350">
              <a:buFont typeface="Arial" charset="0"/>
              <a:buNone/>
            </a:pPr>
            <a:endParaRPr lang="nl-NL" sz="2400" smtClean="0">
              <a:sym typeface="Wingdings" pitchFamily="2" charset="2"/>
            </a:endParaRPr>
          </a:p>
          <a:p>
            <a:pPr marL="514350" indent="-514350">
              <a:buFont typeface="Arial" charset="0"/>
              <a:buNone/>
            </a:pPr>
            <a:r>
              <a:rPr lang="nl-NL" sz="2400" smtClean="0">
                <a:sym typeface="Wingdings" pitchFamily="2" charset="2"/>
              </a:rPr>
              <a:t>Bijvoorbeeld:</a:t>
            </a:r>
          </a:p>
          <a:p>
            <a:pPr marL="514350" indent="-514350"/>
            <a:r>
              <a:rPr lang="nl-NL" sz="2400" smtClean="0">
                <a:sym typeface="Wingdings" pitchFamily="2" charset="2"/>
              </a:rPr>
              <a:t>Likken wassen, schuren, uitschudden, rekken, rollen, baden, krabben etc.</a:t>
            </a:r>
          </a:p>
          <a:p>
            <a:pPr marL="514350" indent="-514350">
              <a:buFont typeface="Arial" charset="0"/>
              <a:buNone/>
            </a:pPr>
            <a:endParaRPr lang="nl-NL" sz="2400" smtClean="0">
              <a:sym typeface="Wingdings" pitchFamily="2" charset="2"/>
            </a:endParaRPr>
          </a:p>
          <a:p>
            <a:pPr marL="514350" indent="-514350">
              <a:buFont typeface="Arial" charset="0"/>
              <a:buNone/>
            </a:pPr>
            <a:r>
              <a:rPr lang="nl-NL" sz="2400" smtClean="0">
                <a:sym typeface="Wingdings" pitchFamily="2" charset="2"/>
              </a:rPr>
              <a:t>Met heel eenvoudige handelingen kun je als dierverzorger comfortgedrag mogelijk maken (schuurborstel koeien, zandbad kippen etc.)</a:t>
            </a:r>
          </a:p>
          <a:p>
            <a:pPr marL="514350" indent="-514350">
              <a:buFont typeface="Arial" charset="0"/>
              <a:buNone/>
            </a:pPr>
            <a:endParaRPr lang="nl-NL" smtClean="0"/>
          </a:p>
        </p:txBody>
      </p:sp>
      <p:pic>
        <p:nvPicPr>
          <p:cNvPr id="26627"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6628"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4211960" y="908720"/>
            <a:ext cx="3096344"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Comfortgedrag</a:t>
            </a:r>
          </a:p>
        </p:txBody>
      </p:sp>
      <p:sp>
        <p:nvSpPr>
          <p:cNvPr id="26632"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 calcmode="lin" valueType="num">
                                      <p:cBhvr additive="base">
                                        <p:cTn id="7" dur="500" fill="hold"/>
                                        <p:tgtEl>
                                          <p:spTgt spid="266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6626">
                                            <p:txEl>
                                              <p:pRg st="2" end="2"/>
                                            </p:txEl>
                                          </p:spTgt>
                                        </p:tgtEl>
                                        <p:attrNameLst>
                                          <p:attrName>style.visibility</p:attrName>
                                        </p:attrNameLst>
                                      </p:cBhvr>
                                      <p:to>
                                        <p:strVal val="visible"/>
                                      </p:to>
                                    </p:set>
                                    <p:anim calcmode="lin" valueType="num">
                                      <p:cBhvr additive="base">
                                        <p:cTn id="13" dur="500" fill="hold"/>
                                        <p:tgtEl>
                                          <p:spTgt spid="2662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6">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6626">
                                            <p:txEl>
                                              <p:pRg st="3" end="3"/>
                                            </p:txEl>
                                          </p:spTgt>
                                        </p:tgtEl>
                                        <p:attrNameLst>
                                          <p:attrName>style.visibility</p:attrName>
                                        </p:attrNameLst>
                                      </p:cBhvr>
                                      <p:to>
                                        <p:strVal val="visible"/>
                                      </p:to>
                                    </p:set>
                                    <p:anim calcmode="lin" valueType="num">
                                      <p:cBhvr additive="base">
                                        <p:cTn id="17" dur="500" fill="hold"/>
                                        <p:tgtEl>
                                          <p:spTgt spid="26626">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662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6626">
                                            <p:txEl>
                                              <p:pRg st="5" end="5"/>
                                            </p:txEl>
                                          </p:spTgt>
                                        </p:tgtEl>
                                        <p:attrNameLst>
                                          <p:attrName>style.visibility</p:attrName>
                                        </p:attrNameLst>
                                      </p:cBhvr>
                                      <p:to>
                                        <p:strVal val="visible"/>
                                      </p:to>
                                    </p:set>
                                    <p:anim calcmode="lin" valueType="num">
                                      <p:cBhvr additive="base">
                                        <p:cTn id="23" dur="500" fill="hold"/>
                                        <p:tgtEl>
                                          <p:spTgt spid="26626">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62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endParaRPr lang="nl-NL" smtClean="0"/>
          </a:p>
        </p:txBody>
      </p:sp>
      <p:sp>
        <p:nvSpPr>
          <p:cNvPr id="27650" name="Content Placeholder 2"/>
          <p:cNvSpPr>
            <a:spLocks noGrp="1"/>
          </p:cNvSpPr>
          <p:nvPr>
            <p:ph idx="1"/>
          </p:nvPr>
        </p:nvSpPr>
        <p:spPr>
          <a:xfrm>
            <a:off x="457200" y="1600200"/>
            <a:ext cx="8229600" cy="5068888"/>
          </a:xfrm>
        </p:spPr>
        <p:txBody>
          <a:bodyPr/>
          <a:lstStyle/>
          <a:p>
            <a:pPr marL="514350" indent="-514350">
              <a:buFont typeface="Arial" charset="0"/>
              <a:buNone/>
            </a:pPr>
            <a:r>
              <a:rPr lang="nl-NL" sz="2400" b="1" smtClean="0"/>
              <a:t>Exploratiegedrag</a:t>
            </a:r>
          </a:p>
          <a:p>
            <a:pPr marL="514350" indent="-514350">
              <a:buFont typeface="Arial" charset="0"/>
              <a:buNone/>
            </a:pPr>
            <a:r>
              <a:rPr lang="nl-NL" sz="2400" smtClean="0"/>
              <a:t>Veel dieren vertonen exploratiegedrag: ze gaan op onderzoek uit </a:t>
            </a:r>
            <a:r>
              <a:rPr lang="nl-NL" sz="2400" smtClean="0">
                <a:sym typeface="Wingdings" pitchFamily="2" charset="2"/>
              </a:rPr>
              <a:t> wordt ook wel onderzoekingsgedrag genoemd.</a:t>
            </a:r>
          </a:p>
          <a:p>
            <a:pPr marL="514350" indent="-514350">
              <a:buFont typeface="Arial" charset="0"/>
              <a:buNone/>
            </a:pPr>
            <a:endParaRPr lang="nl-NL" sz="2400" smtClean="0">
              <a:sym typeface="Wingdings" pitchFamily="2" charset="2"/>
            </a:endParaRPr>
          </a:p>
          <a:p>
            <a:pPr marL="514350" indent="-514350">
              <a:buFont typeface="Arial" charset="0"/>
              <a:buNone/>
            </a:pPr>
            <a:r>
              <a:rPr lang="nl-NL" sz="2400" b="1" smtClean="0">
                <a:sym typeface="Wingdings" pitchFamily="2" charset="2"/>
              </a:rPr>
              <a:t>Welzijn</a:t>
            </a:r>
          </a:p>
          <a:p>
            <a:pPr marL="514350" indent="-514350">
              <a:buFont typeface="Arial" charset="0"/>
              <a:buNone/>
            </a:pPr>
            <a:r>
              <a:rPr lang="nl-NL" sz="2400" smtClean="0">
                <a:sym typeface="Wingdings" pitchFamily="2" charset="2"/>
              </a:rPr>
              <a:t>Als dierverzorger kun je door verzorging en huisvesting inspelen op natuurlijk gedrag en natuurlijke levensomstandigheden voor je dieren.</a:t>
            </a:r>
          </a:p>
          <a:p>
            <a:pPr marL="514350" indent="-514350">
              <a:buFont typeface="Arial" charset="0"/>
              <a:buNone/>
            </a:pPr>
            <a:endParaRPr lang="nl-NL" sz="2400" smtClean="0">
              <a:sym typeface="Wingdings" pitchFamily="2" charset="2"/>
            </a:endParaRPr>
          </a:p>
          <a:p>
            <a:pPr marL="514350" indent="-514350">
              <a:buFont typeface="Arial" charset="0"/>
              <a:buNone/>
            </a:pPr>
            <a:r>
              <a:rPr lang="nl-NL" sz="2400" b="1" smtClean="0">
                <a:sym typeface="Wingdings" pitchFamily="2" charset="2"/>
              </a:rPr>
              <a:t>Maak opdracht 2.15</a:t>
            </a:r>
          </a:p>
          <a:p>
            <a:pPr marL="514350" indent="-514350">
              <a:buFont typeface="Arial" charset="0"/>
              <a:buNone/>
            </a:pPr>
            <a:endParaRPr lang="nl-NL" sz="2400" smtClean="0">
              <a:sym typeface="Wingdings" pitchFamily="2" charset="2"/>
            </a:endParaRPr>
          </a:p>
          <a:p>
            <a:pPr marL="514350" indent="-514350">
              <a:buFont typeface="Arial" charset="0"/>
              <a:buNone/>
            </a:pPr>
            <a:endParaRPr lang="nl-NL" sz="2400" smtClean="0">
              <a:sym typeface="Wingdings" pitchFamily="2" charset="2"/>
            </a:endParaRPr>
          </a:p>
          <a:p>
            <a:pPr marL="514350" indent="-514350">
              <a:buFont typeface="Arial" charset="0"/>
              <a:buNone/>
            </a:pPr>
            <a:endParaRPr lang="nl-NL" sz="2400" smtClean="0">
              <a:sym typeface="Wingdings" pitchFamily="2" charset="2"/>
            </a:endParaRPr>
          </a:p>
          <a:p>
            <a:pPr marL="514350" indent="-514350">
              <a:buFont typeface="Arial" charset="0"/>
              <a:buNone/>
            </a:pPr>
            <a:endParaRPr lang="nl-NL" sz="2400" smtClean="0"/>
          </a:p>
        </p:txBody>
      </p:sp>
      <p:pic>
        <p:nvPicPr>
          <p:cNvPr id="27651"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7652"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4211960" y="908720"/>
            <a:ext cx="3096344"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Exploratiegedrag en welzijn</a:t>
            </a:r>
          </a:p>
        </p:txBody>
      </p:sp>
      <p:sp>
        <p:nvSpPr>
          <p:cNvPr id="27656"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 calcmode="lin" valueType="num">
                                      <p:cBhvr additive="base">
                                        <p:cTn id="7" dur="500" fill="hold"/>
                                        <p:tgtEl>
                                          <p:spTgt spid="276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0">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7650">
                                            <p:txEl>
                                              <p:pRg st="1" end="1"/>
                                            </p:txEl>
                                          </p:spTgt>
                                        </p:tgtEl>
                                        <p:attrNameLst>
                                          <p:attrName>style.visibility</p:attrName>
                                        </p:attrNameLst>
                                      </p:cBhvr>
                                      <p:to>
                                        <p:strVal val="visible"/>
                                      </p:to>
                                    </p:set>
                                    <p:anim calcmode="lin" valueType="num">
                                      <p:cBhvr additive="base">
                                        <p:cTn id="11" dur="500" fill="hold"/>
                                        <p:tgtEl>
                                          <p:spTgt spid="27650">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765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7650">
                                            <p:txEl>
                                              <p:pRg st="3" end="3"/>
                                            </p:txEl>
                                          </p:spTgt>
                                        </p:tgtEl>
                                        <p:attrNameLst>
                                          <p:attrName>style.visibility</p:attrName>
                                        </p:attrNameLst>
                                      </p:cBhvr>
                                      <p:to>
                                        <p:strVal val="visible"/>
                                      </p:to>
                                    </p:set>
                                    <p:anim calcmode="lin" valueType="num">
                                      <p:cBhvr additive="base">
                                        <p:cTn id="17" dur="500" fill="hold"/>
                                        <p:tgtEl>
                                          <p:spTgt spid="27650">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7650">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7650">
                                            <p:txEl>
                                              <p:pRg st="4" end="4"/>
                                            </p:txEl>
                                          </p:spTgt>
                                        </p:tgtEl>
                                        <p:attrNameLst>
                                          <p:attrName>style.visibility</p:attrName>
                                        </p:attrNameLst>
                                      </p:cBhvr>
                                      <p:to>
                                        <p:strVal val="visible"/>
                                      </p:to>
                                    </p:set>
                                    <p:anim calcmode="lin" valueType="num">
                                      <p:cBhvr additive="base">
                                        <p:cTn id="21" dur="500" fill="hold"/>
                                        <p:tgtEl>
                                          <p:spTgt spid="27650">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76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7650">
                                            <p:txEl>
                                              <p:pRg st="6" end="6"/>
                                            </p:txEl>
                                          </p:spTgt>
                                        </p:tgtEl>
                                        <p:attrNameLst>
                                          <p:attrName>style.visibility</p:attrName>
                                        </p:attrNameLst>
                                      </p:cBhvr>
                                      <p:to>
                                        <p:strVal val="visible"/>
                                      </p:to>
                                    </p:set>
                                    <p:anim calcmode="lin" valueType="num">
                                      <p:cBhvr additive="base">
                                        <p:cTn id="27" dur="500" fill="hold"/>
                                        <p:tgtEl>
                                          <p:spTgt spid="27650">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765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684213" y="1557338"/>
            <a:ext cx="7772400" cy="4248150"/>
          </a:xfrm>
        </p:spPr>
        <p:txBody>
          <a:bodyPr/>
          <a:lstStyle/>
          <a:p>
            <a:r>
              <a:rPr lang="nl-NL" sz="4000" smtClean="0"/>
              <a:t>Het doel van alle gedrag is zodanige aanpassing aan de omgeving dat het dier in die omgeving kan overleven. In feite is alle gedrag gericht op overleven.</a:t>
            </a:r>
          </a:p>
        </p:txBody>
      </p:sp>
      <p:pic>
        <p:nvPicPr>
          <p:cNvPr id="14338"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4339"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14340"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
        <p:nvSpPr>
          <p:cNvPr id="6" name="TextBox 5"/>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Oriëntatie</a:t>
            </a:r>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endParaRPr lang="nl-NL" smtClean="0"/>
          </a:p>
        </p:txBody>
      </p:sp>
      <p:sp>
        <p:nvSpPr>
          <p:cNvPr id="15362" name="Content Placeholder 2"/>
          <p:cNvSpPr>
            <a:spLocks noGrp="1"/>
          </p:cNvSpPr>
          <p:nvPr>
            <p:ph idx="1"/>
          </p:nvPr>
        </p:nvSpPr>
        <p:spPr/>
        <p:txBody>
          <a:bodyPr/>
          <a:lstStyle/>
          <a:p>
            <a:pPr marL="514350" indent="-514350">
              <a:buFont typeface="Calibri" pitchFamily="34" charset="0"/>
              <a:buAutoNum type="arabicPeriod"/>
            </a:pPr>
            <a:r>
              <a:rPr lang="nl-NL" sz="2400" smtClean="0"/>
              <a:t>Ten eerste moet het dier overleven als individu. Daarvoor heeft het een bepaald voedingsgedrag, zoekt het gunstige levensomstandigheden op en heeft het verdedigingsgedrag.</a:t>
            </a:r>
          </a:p>
          <a:p>
            <a:pPr marL="514350" indent="-514350">
              <a:buFont typeface="Calibri" pitchFamily="34" charset="0"/>
              <a:buAutoNum type="arabicPeriod"/>
            </a:pPr>
            <a:endParaRPr lang="nl-NL" sz="2400" smtClean="0"/>
          </a:p>
          <a:p>
            <a:pPr marL="514350" indent="-514350">
              <a:buFont typeface="Calibri" pitchFamily="34" charset="0"/>
              <a:buAutoNum type="arabicPeriod"/>
            </a:pPr>
            <a:r>
              <a:rPr lang="nl-NL" sz="2400" smtClean="0"/>
              <a:t>Ten tweede moeten dieren overleven als groep. Daarvoor hebben de dieren sociaal gedrag.</a:t>
            </a:r>
          </a:p>
          <a:p>
            <a:pPr marL="514350" indent="-514350">
              <a:buFont typeface="Calibri" pitchFamily="34" charset="0"/>
              <a:buAutoNum type="arabicPeriod"/>
            </a:pPr>
            <a:endParaRPr lang="nl-NL" sz="2400" smtClean="0"/>
          </a:p>
          <a:p>
            <a:pPr marL="514350" indent="-514350">
              <a:buFont typeface="Calibri" pitchFamily="34" charset="0"/>
              <a:buAutoNum type="arabicPeriod"/>
            </a:pPr>
            <a:r>
              <a:rPr lang="nl-NL" sz="2400" smtClean="0"/>
              <a:t>Ten derde moeten ze overleven als soort. Daarvoor is er territoriumgedrag en voortplantingsgedrag.</a:t>
            </a:r>
          </a:p>
          <a:p>
            <a:pPr marL="514350" indent="-514350">
              <a:buFont typeface="Calibri" pitchFamily="34" charset="0"/>
              <a:buAutoNum type="arabicPeriod"/>
            </a:pPr>
            <a:endParaRPr lang="nl-NL" smtClean="0"/>
          </a:p>
          <a:p>
            <a:pPr marL="514350" indent="-514350">
              <a:buFont typeface="Calibri" pitchFamily="34" charset="0"/>
              <a:buAutoNum type="arabicPeriod"/>
            </a:pPr>
            <a:endParaRPr lang="nl-NL" smtClean="0"/>
          </a:p>
          <a:p>
            <a:pPr marL="514350" indent="-514350">
              <a:buFont typeface="Calibri" pitchFamily="34" charset="0"/>
              <a:buAutoNum type="arabicPeriod"/>
            </a:pPr>
            <a:endParaRPr lang="nl-NL" smtClean="0"/>
          </a:p>
          <a:p>
            <a:pPr marL="514350" indent="-514350">
              <a:buFont typeface="Arial" charset="0"/>
              <a:buNone/>
            </a:pPr>
            <a:endParaRPr lang="nl-NL" smtClean="0"/>
          </a:p>
        </p:txBody>
      </p:sp>
      <p:pic>
        <p:nvPicPr>
          <p:cNvPr id="15363"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5364"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Individu, groep, soort</a:t>
            </a:r>
          </a:p>
        </p:txBody>
      </p:sp>
      <p:sp>
        <p:nvSpPr>
          <p:cNvPr id="15368"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2">
                                            <p:txEl>
                                              <p:pRg st="2" end="2"/>
                                            </p:txEl>
                                          </p:spTgt>
                                        </p:tgtEl>
                                        <p:attrNameLst>
                                          <p:attrName>style.visibility</p:attrName>
                                        </p:attrNameLst>
                                      </p:cBhvr>
                                      <p:to>
                                        <p:strVal val="visible"/>
                                      </p:to>
                                    </p:set>
                                    <p:anim calcmode="lin" valueType="num">
                                      <p:cBhvr additive="base">
                                        <p:cTn id="13"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362">
                                            <p:txEl>
                                              <p:pRg st="4" end="4"/>
                                            </p:txEl>
                                          </p:spTgt>
                                        </p:tgtEl>
                                        <p:attrNameLst>
                                          <p:attrName>style.visibility</p:attrName>
                                        </p:attrNameLst>
                                      </p:cBhvr>
                                      <p:to>
                                        <p:strVal val="visible"/>
                                      </p:to>
                                    </p:set>
                                    <p:anim calcmode="lin" valueType="num">
                                      <p:cBhvr additive="base">
                                        <p:cTn id="19"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endParaRPr lang="nl-NL" smtClean="0"/>
          </a:p>
        </p:txBody>
      </p:sp>
      <p:sp>
        <p:nvSpPr>
          <p:cNvPr id="16386" name="Content Placeholder 2"/>
          <p:cNvSpPr>
            <a:spLocks noGrp="1"/>
          </p:cNvSpPr>
          <p:nvPr>
            <p:ph idx="1"/>
          </p:nvPr>
        </p:nvSpPr>
        <p:spPr/>
        <p:txBody>
          <a:bodyPr/>
          <a:lstStyle/>
          <a:p>
            <a:pPr marL="514350" indent="-514350">
              <a:buFont typeface="Arial" charset="0"/>
              <a:buNone/>
            </a:pPr>
            <a:r>
              <a:rPr lang="nl-NL" sz="2400" smtClean="0"/>
              <a:t>Bij natuurlijk gedrag heb je te maken met:</a:t>
            </a:r>
          </a:p>
          <a:p>
            <a:pPr marL="514350" indent="-514350">
              <a:buFont typeface="Arial" charset="0"/>
              <a:buNone/>
            </a:pPr>
            <a:endParaRPr lang="nl-NL" sz="2400" smtClean="0"/>
          </a:p>
          <a:p>
            <a:pPr marL="514350" indent="-514350"/>
            <a:r>
              <a:rPr lang="nl-NL" sz="2400" smtClean="0"/>
              <a:t>Sociaal gedrag, groepsgrootte en samenlevingsvorm;</a:t>
            </a:r>
          </a:p>
          <a:p>
            <a:pPr marL="514350" indent="-514350"/>
            <a:r>
              <a:rPr lang="nl-NL" sz="2400" smtClean="0"/>
              <a:t>Eetgedrag;</a:t>
            </a:r>
          </a:p>
          <a:p>
            <a:pPr marL="514350" indent="-514350"/>
            <a:r>
              <a:rPr lang="nl-NL" sz="2400" smtClean="0"/>
              <a:t>Vluchtgedrag;</a:t>
            </a:r>
          </a:p>
          <a:p>
            <a:pPr marL="514350" indent="-514350"/>
            <a:r>
              <a:rPr lang="nl-NL" sz="2400" smtClean="0"/>
              <a:t>Voortplantingsgedrag;</a:t>
            </a:r>
          </a:p>
          <a:p>
            <a:pPr marL="514350" indent="-514350"/>
            <a:r>
              <a:rPr lang="nl-NL" sz="2400" smtClean="0"/>
              <a:t>Overig gedrag: comfortgedrag en exploratiegedrag.</a:t>
            </a:r>
          </a:p>
          <a:p>
            <a:pPr marL="514350" indent="-514350">
              <a:buFont typeface="Calibri" pitchFamily="34" charset="0"/>
              <a:buAutoNum type="arabicPeriod"/>
            </a:pPr>
            <a:endParaRPr lang="nl-NL" smtClean="0"/>
          </a:p>
          <a:p>
            <a:pPr marL="514350" indent="-514350">
              <a:buFont typeface="Calibri" pitchFamily="34" charset="0"/>
              <a:buAutoNum type="arabicPeriod"/>
            </a:pPr>
            <a:endParaRPr lang="nl-NL" smtClean="0"/>
          </a:p>
          <a:p>
            <a:pPr marL="514350" indent="-514350">
              <a:buFont typeface="Calibri" pitchFamily="34" charset="0"/>
              <a:buAutoNum type="arabicPeriod"/>
            </a:pPr>
            <a:endParaRPr lang="nl-NL" smtClean="0"/>
          </a:p>
          <a:p>
            <a:pPr marL="514350" indent="-514350">
              <a:buFont typeface="Arial" charset="0"/>
              <a:buNone/>
            </a:pPr>
            <a:endParaRPr lang="nl-NL" smtClean="0"/>
          </a:p>
        </p:txBody>
      </p:sp>
      <p:pic>
        <p:nvPicPr>
          <p:cNvPr id="16387"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6388"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Natuurlijk gedrag</a:t>
            </a:r>
          </a:p>
        </p:txBody>
      </p:sp>
      <p:sp>
        <p:nvSpPr>
          <p:cNvPr id="16392"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anim calcmode="lin" valueType="num">
                                      <p:cBhvr additive="base">
                                        <p:cTn id="7" dur="500" fill="hold"/>
                                        <p:tgtEl>
                                          <p:spTgt spid="163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6">
                                            <p:txEl>
                                              <p:pRg st="2" end="2"/>
                                            </p:txEl>
                                          </p:spTgt>
                                        </p:tgtEl>
                                        <p:attrNameLst>
                                          <p:attrName>style.visibility</p:attrName>
                                        </p:attrNameLst>
                                      </p:cBhvr>
                                      <p:to>
                                        <p:strVal val="visible"/>
                                      </p:to>
                                    </p:set>
                                    <p:anim calcmode="lin" valueType="num">
                                      <p:cBhvr additive="base">
                                        <p:cTn id="13" dur="500" fill="hold"/>
                                        <p:tgtEl>
                                          <p:spTgt spid="1638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6">
                                            <p:txEl>
                                              <p:pRg st="3" end="3"/>
                                            </p:txEl>
                                          </p:spTgt>
                                        </p:tgtEl>
                                        <p:attrNameLst>
                                          <p:attrName>style.visibility</p:attrName>
                                        </p:attrNameLst>
                                      </p:cBhvr>
                                      <p:to>
                                        <p:strVal val="visible"/>
                                      </p:to>
                                    </p:set>
                                    <p:anim calcmode="lin" valueType="num">
                                      <p:cBhvr additive="base">
                                        <p:cTn id="19" dur="500" fill="hold"/>
                                        <p:tgtEl>
                                          <p:spTgt spid="1638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386">
                                            <p:txEl>
                                              <p:pRg st="4" end="4"/>
                                            </p:txEl>
                                          </p:spTgt>
                                        </p:tgtEl>
                                        <p:attrNameLst>
                                          <p:attrName>style.visibility</p:attrName>
                                        </p:attrNameLst>
                                      </p:cBhvr>
                                      <p:to>
                                        <p:strVal val="visible"/>
                                      </p:to>
                                    </p:set>
                                    <p:anim calcmode="lin" valueType="num">
                                      <p:cBhvr additive="base">
                                        <p:cTn id="25" dur="500" fill="hold"/>
                                        <p:tgtEl>
                                          <p:spTgt spid="1638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6386">
                                            <p:txEl>
                                              <p:pRg st="5" end="5"/>
                                            </p:txEl>
                                          </p:spTgt>
                                        </p:tgtEl>
                                        <p:attrNameLst>
                                          <p:attrName>style.visibility</p:attrName>
                                        </p:attrNameLst>
                                      </p:cBhvr>
                                      <p:to>
                                        <p:strVal val="visible"/>
                                      </p:to>
                                    </p:set>
                                    <p:anim calcmode="lin" valueType="num">
                                      <p:cBhvr additive="base">
                                        <p:cTn id="31" dur="500" fill="hold"/>
                                        <p:tgtEl>
                                          <p:spTgt spid="1638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6386">
                                            <p:txEl>
                                              <p:pRg st="6" end="6"/>
                                            </p:txEl>
                                          </p:spTgt>
                                        </p:tgtEl>
                                        <p:attrNameLst>
                                          <p:attrName>style.visibility</p:attrName>
                                        </p:attrNameLst>
                                      </p:cBhvr>
                                      <p:to>
                                        <p:strVal val="visible"/>
                                      </p:to>
                                    </p:set>
                                    <p:anim calcmode="lin" valueType="num">
                                      <p:cBhvr additive="base">
                                        <p:cTn id="37" dur="500" fill="hold"/>
                                        <p:tgtEl>
                                          <p:spTgt spid="1638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38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endParaRPr lang="nl-NL" smtClean="0"/>
          </a:p>
        </p:txBody>
      </p:sp>
      <p:sp>
        <p:nvSpPr>
          <p:cNvPr id="17410" name="Content Placeholder 2"/>
          <p:cNvSpPr>
            <a:spLocks noGrp="1"/>
          </p:cNvSpPr>
          <p:nvPr>
            <p:ph idx="1"/>
          </p:nvPr>
        </p:nvSpPr>
        <p:spPr/>
        <p:txBody>
          <a:bodyPr/>
          <a:lstStyle/>
          <a:p>
            <a:pPr marL="514350" indent="-514350">
              <a:buFont typeface="Arial" charset="0"/>
              <a:buNone/>
            </a:pPr>
            <a:r>
              <a:rPr lang="nl-NL" sz="2400" smtClean="0"/>
              <a:t>Sociaal gedrag, groepsgrootte en samenlevingsvorm:</a:t>
            </a:r>
          </a:p>
          <a:p>
            <a:pPr marL="514350" indent="-514350">
              <a:buFont typeface="Arial" charset="0"/>
              <a:buNone/>
            </a:pPr>
            <a:endParaRPr lang="nl-NL" sz="2400" smtClean="0"/>
          </a:p>
          <a:p>
            <a:pPr marL="514350" indent="-514350"/>
            <a:r>
              <a:rPr lang="nl-NL" sz="2400" smtClean="0"/>
              <a:t>Diersoorten hebben hun eigen groepsgrootte die voor de soort het meest effectief is;</a:t>
            </a:r>
          </a:p>
          <a:p>
            <a:pPr marL="514350" indent="-514350">
              <a:buFont typeface="Arial" charset="0"/>
              <a:buNone/>
            </a:pPr>
            <a:endParaRPr lang="nl-NL" sz="2400" smtClean="0"/>
          </a:p>
          <a:p>
            <a:pPr marL="514350" indent="-514350" algn="ctr">
              <a:buFont typeface="Arial" charset="0"/>
              <a:buNone/>
            </a:pPr>
            <a:r>
              <a:rPr lang="nl-NL" sz="2400" b="1" smtClean="0"/>
              <a:t>Maak opdracht 2.8 en ontdek welke diverse samenlevingsvormen en bestaan bij dieren.</a:t>
            </a:r>
          </a:p>
          <a:p>
            <a:pPr marL="514350" indent="-514350">
              <a:buFont typeface="Calibri" pitchFamily="34" charset="0"/>
              <a:buAutoNum type="arabicPeriod"/>
            </a:pPr>
            <a:endParaRPr lang="nl-NL" b="1" smtClean="0"/>
          </a:p>
          <a:p>
            <a:pPr marL="514350" indent="-514350">
              <a:buFont typeface="Calibri" pitchFamily="34" charset="0"/>
              <a:buAutoNum type="arabicPeriod"/>
            </a:pPr>
            <a:endParaRPr lang="nl-NL" smtClean="0"/>
          </a:p>
          <a:p>
            <a:pPr marL="514350" indent="-514350">
              <a:buFont typeface="Calibri" pitchFamily="34" charset="0"/>
              <a:buAutoNum type="arabicPeriod"/>
            </a:pPr>
            <a:endParaRPr lang="nl-NL" smtClean="0"/>
          </a:p>
          <a:p>
            <a:pPr marL="514350" indent="-514350">
              <a:buFont typeface="Arial" charset="0"/>
              <a:buNone/>
            </a:pPr>
            <a:endParaRPr lang="nl-NL" smtClean="0"/>
          </a:p>
        </p:txBody>
      </p:sp>
      <p:pic>
        <p:nvPicPr>
          <p:cNvPr id="17411"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7412"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1979712" y="908720"/>
            <a:ext cx="5328592"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Sociaal gedrag, groepsgrootte en samenlevingsvorm</a:t>
            </a:r>
          </a:p>
        </p:txBody>
      </p:sp>
      <p:sp>
        <p:nvSpPr>
          <p:cNvPr id="17416"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 calcmode="lin" valueType="num">
                                      <p:cBhvr additive="base">
                                        <p:cTn id="7" dur="500" fill="hold"/>
                                        <p:tgtEl>
                                          <p:spTgt spid="174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0">
                                            <p:txEl>
                                              <p:pRg st="2" end="2"/>
                                            </p:txEl>
                                          </p:spTgt>
                                        </p:tgtEl>
                                        <p:attrNameLst>
                                          <p:attrName>style.visibility</p:attrName>
                                        </p:attrNameLst>
                                      </p:cBhvr>
                                      <p:to>
                                        <p:strVal val="visible"/>
                                      </p:to>
                                    </p:set>
                                    <p:anim calcmode="lin" valueType="num">
                                      <p:cBhvr additive="base">
                                        <p:cTn id="13" dur="500" fill="hold"/>
                                        <p:tgtEl>
                                          <p:spTgt spid="174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410">
                                            <p:txEl>
                                              <p:pRg st="4" end="4"/>
                                            </p:txEl>
                                          </p:spTgt>
                                        </p:tgtEl>
                                        <p:attrNameLst>
                                          <p:attrName>style.visibility</p:attrName>
                                        </p:attrNameLst>
                                      </p:cBhvr>
                                      <p:to>
                                        <p:strVal val="visible"/>
                                      </p:to>
                                    </p:set>
                                    <p:anim calcmode="lin" valueType="num">
                                      <p:cBhvr additive="base">
                                        <p:cTn id="19" dur="500" fill="hold"/>
                                        <p:tgtEl>
                                          <p:spTgt spid="1741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endParaRPr lang="nl-NL" smtClean="0"/>
          </a:p>
        </p:txBody>
      </p:sp>
      <p:sp>
        <p:nvSpPr>
          <p:cNvPr id="3" name="Content Placeholder 2"/>
          <p:cNvSpPr>
            <a:spLocks noGrp="1"/>
          </p:cNvSpPr>
          <p:nvPr>
            <p:ph idx="1"/>
          </p:nvPr>
        </p:nvSpPr>
        <p:spPr/>
        <p:txBody>
          <a:bodyPr rtlCol="0">
            <a:normAutofit lnSpcReduction="10000"/>
          </a:bodyPr>
          <a:lstStyle/>
          <a:p>
            <a:pPr marL="514350" indent="-514350" fontAlgn="auto">
              <a:spcAft>
                <a:spcPts val="0"/>
              </a:spcAft>
              <a:buFont typeface="Arial" pitchFamily="34" charset="0"/>
              <a:buNone/>
              <a:defRPr/>
            </a:pPr>
            <a:r>
              <a:rPr lang="nl-NL" sz="2400" dirty="0" smtClean="0"/>
              <a:t>Als dierverzorger moet je proberen om steeds de natuurlijke samenlevingsvorm zo dicht mogelijk te benaderen.</a:t>
            </a:r>
          </a:p>
          <a:p>
            <a:pPr marL="514350" indent="-514350" fontAlgn="auto">
              <a:spcAft>
                <a:spcPts val="0"/>
              </a:spcAft>
              <a:buFont typeface="Arial" pitchFamily="34" charset="0"/>
              <a:buNone/>
              <a:defRPr/>
            </a:pPr>
            <a:endParaRPr lang="nl-NL" sz="2400" dirty="0" smtClean="0"/>
          </a:p>
          <a:p>
            <a:pPr marL="514350" indent="-514350" fontAlgn="auto">
              <a:spcAft>
                <a:spcPts val="0"/>
              </a:spcAft>
              <a:buFont typeface="Arial" pitchFamily="34" charset="0"/>
              <a:buNone/>
              <a:defRPr/>
            </a:pPr>
            <a:r>
              <a:rPr lang="nl-NL" sz="2400" b="1" dirty="0" smtClean="0"/>
              <a:t>Bijvoorbeeld:</a:t>
            </a:r>
          </a:p>
          <a:p>
            <a:pPr marL="514350" indent="-514350" fontAlgn="auto">
              <a:spcAft>
                <a:spcPts val="0"/>
              </a:spcAft>
              <a:buFont typeface="Arial" pitchFamily="34" charset="0"/>
              <a:buNone/>
              <a:defRPr/>
            </a:pPr>
            <a:r>
              <a:rPr lang="nl-NL" sz="2400" dirty="0" smtClean="0"/>
              <a:t>Kippen kunnen het beste gehouden worden in een toom (haan met meerdere hennen). Binnen een toom kippen heerst er een bepaalde rangorde (pikorde).</a:t>
            </a:r>
          </a:p>
          <a:p>
            <a:pPr marL="514350" indent="-514350" fontAlgn="auto">
              <a:spcAft>
                <a:spcPts val="0"/>
              </a:spcAft>
              <a:buFont typeface="Arial" pitchFamily="34" charset="0"/>
              <a:buNone/>
              <a:defRPr/>
            </a:pPr>
            <a:endParaRPr lang="nl-NL" sz="2400" dirty="0" smtClean="0"/>
          </a:p>
          <a:p>
            <a:pPr marL="514350" indent="-514350" fontAlgn="auto">
              <a:spcAft>
                <a:spcPts val="0"/>
              </a:spcAft>
              <a:buFont typeface="Arial" pitchFamily="34" charset="0"/>
              <a:buNone/>
              <a:defRPr/>
            </a:pPr>
            <a:r>
              <a:rPr lang="nl-NL" sz="2400" dirty="0" smtClean="0"/>
              <a:t>Wat is pikorde?</a:t>
            </a:r>
          </a:p>
          <a:p>
            <a:pPr marL="514350" indent="-514350" fontAlgn="auto">
              <a:spcAft>
                <a:spcPts val="0"/>
              </a:spcAft>
              <a:buFont typeface="Arial" pitchFamily="34" charset="0"/>
              <a:buNone/>
              <a:defRPr/>
            </a:pPr>
            <a:endParaRPr lang="nl-NL" sz="2400" dirty="0" smtClean="0"/>
          </a:p>
          <a:p>
            <a:pPr marL="514350" indent="-514350" fontAlgn="auto">
              <a:spcAft>
                <a:spcPts val="0"/>
              </a:spcAft>
              <a:buFont typeface="Arial" pitchFamily="34" charset="0"/>
              <a:buNone/>
              <a:defRPr/>
            </a:pPr>
            <a:r>
              <a:rPr lang="nl-NL" sz="2400" dirty="0" smtClean="0">
                <a:hlinkClick r:id="rId2"/>
              </a:rPr>
              <a:t>Gedrag en Wetenschap - Pikorde bij kippen</a:t>
            </a:r>
            <a:endParaRPr lang="nl-NL" sz="2400" dirty="0" smtClean="0"/>
          </a:p>
          <a:p>
            <a:pPr marL="514350" indent="-514350" fontAlgn="auto">
              <a:spcAft>
                <a:spcPts val="0"/>
              </a:spcAft>
              <a:buFont typeface="+mj-lt"/>
              <a:buAutoNum type="arabicPeriod"/>
              <a:defRPr/>
            </a:pPr>
            <a:endParaRPr lang="nl-NL" dirty="0" smtClean="0"/>
          </a:p>
          <a:p>
            <a:pPr marL="514350" indent="-514350" fontAlgn="auto">
              <a:spcAft>
                <a:spcPts val="0"/>
              </a:spcAft>
              <a:buFont typeface="+mj-lt"/>
              <a:buAutoNum type="arabicPeriod"/>
              <a:defRPr/>
            </a:pPr>
            <a:endParaRPr lang="nl-NL" dirty="0" smtClean="0"/>
          </a:p>
          <a:p>
            <a:pPr marL="514350" indent="-514350" fontAlgn="auto">
              <a:spcAft>
                <a:spcPts val="0"/>
              </a:spcAft>
              <a:buFont typeface="Arial" pitchFamily="34" charset="0"/>
              <a:buNone/>
              <a:defRPr/>
            </a:pPr>
            <a:endParaRPr lang="nl-NL" dirty="0" smtClean="0"/>
          </a:p>
        </p:txBody>
      </p:sp>
      <p:pic>
        <p:nvPicPr>
          <p:cNvPr id="18435" name="Afbeelding 17" descr="citaverde x.JPG"/>
          <p:cNvPicPr>
            <a:picLocks noChangeAspect="1"/>
          </p:cNvPicPr>
          <p:nvPr/>
        </p:nvPicPr>
        <p:blipFill>
          <a:blip r:embed="rId3"/>
          <a:srcRect/>
          <a:stretch>
            <a:fillRect/>
          </a:stretch>
        </p:blipFill>
        <p:spPr bwMode="auto">
          <a:xfrm>
            <a:off x="0" y="0"/>
            <a:ext cx="9144000" cy="1285875"/>
          </a:xfrm>
          <a:prstGeom prst="rect">
            <a:avLst/>
          </a:prstGeom>
          <a:noFill/>
          <a:ln w="9525">
            <a:noFill/>
            <a:miter lim="800000"/>
            <a:headEnd/>
            <a:tailEnd/>
          </a:ln>
        </p:spPr>
      </p:pic>
      <p:pic>
        <p:nvPicPr>
          <p:cNvPr id="18436" name="Afbeelding 18" descr="citaverde logo.JPG"/>
          <p:cNvPicPr>
            <a:picLocks noChangeAspect="1"/>
          </p:cNvPicPr>
          <p:nvPr/>
        </p:nvPicPr>
        <p:blipFill>
          <a:blip r:embed="rId4"/>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4211960" y="908720"/>
            <a:ext cx="3096344"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Rangorde in groepen</a:t>
            </a:r>
          </a:p>
        </p:txBody>
      </p:sp>
      <p:sp>
        <p:nvSpPr>
          <p:cNvPr id="18440"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endParaRPr lang="nl-NL" smtClean="0"/>
          </a:p>
        </p:txBody>
      </p:sp>
      <p:sp>
        <p:nvSpPr>
          <p:cNvPr id="19458" name="Content Placeholder 2"/>
          <p:cNvSpPr>
            <a:spLocks noGrp="1"/>
          </p:cNvSpPr>
          <p:nvPr>
            <p:ph idx="1"/>
          </p:nvPr>
        </p:nvSpPr>
        <p:spPr/>
        <p:txBody>
          <a:bodyPr/>
          <a:lstStyle/>
          <a:p>
            <a:pPr marL="514350" indent="-514350">
              <a:buFont typeface="Arial" charset="0"/>
              <a:buNone/>
            </a:pPr>
            <a:r>
              <a:rPr lang="nl-NL" sz="2400" smtClean="0"/>
              <a:t>Eigenlijk bestaat bij alle diersoorten die in groepen samenleven een bepaalde rangorde. In die rangorde staat altijd het sterkste dier bovenaan.</a:t>
            </a:r>
          </a:p>
          <a:p>
            <a:pPr marL="514350" indent="-514350">
              <a:buFont typeface="Arial" charset="0"/>
              <a:buNone/>
            </a:pPr>
            <a:endParaRPr lang="nl-NL" sz="2400" smtClean="0"/>
          </a:p>
          <a:p>
            <a:pPr marL="514350" indent="-514350">
              <a:buFont typeface="Arial" charset="0"/>
              <a:buNone/>
            </a:pPr>
            <a:r>
              <a:rPr lang="nl-NL" sz="2400" smtClean="0"/>
              <a:t>In gevangenschap ontstaan er vaker problemen door de beperkte ruimte waarbinnen de dieren gehouden worden. De dieren kunnen elkaar daardoor niet voldoende ontwijken en ontlopen (zoals in de vrije natuur zou gebeuren).</a:t>
            </a:r>
          </a:p>
          <a:p>
            <a:pPr marL="514350" indent="-514350">
              <a:buFont typeface="Arial" charset="0"/>
              <a:buNone/>
            </a:pPr>
            <a:endParaRPr lang="nl-NL" sz="2400" smtClean="0"/>
          </a:p>
          <a:p>
            <a:pPr marL="514350" indent="-514350">
              <a:buFont typeface="Arial" charset="0"/>
              <a:buNone/>
            </a:pPr>
            <a:r>
              <a:rPr lang="nl-NL" sz="2400" b="1" smtClean="0"/>
              <a:t>Maak opdracht 2.9</a:t>
            </a:r>
          </a:p>
          <a:p>
            <a:pPr marL="514350" indent="-514350">
              <a:buFont typeface="Calibri" pitchFamily="34" charset="0"/>
              <a:buAutoNum type="arabicPeriod"/>
            </a:pPr>
            <a:endParaRPr lang="nl-NL" smtClean="0"/>
          </a:p>
          <a:p>
            <a:pPr marL="514350" indent="-514350">
              <a:buFont typeface="Calibri" pitchFamily="34" charset="0"/>
              <a:buAutoNum type="arabicPeriod"/>
            </a:pPr>
            <a:endParaRPr lang="nl-NL" smtClean="0"/>
          </a:p>
          <a:p>
            <a:pPr marL="514350" indent="-514350">
              <a:buFont typeface="Arial" charset="0"/>
              <a:buNone/>
            </a:pPr>
            <a:endParaRPr lang="nl-NL" smtClean="0"/>
          </a:p>
        </p:txBody>
      </p:sp>
      <p:pic>
        <p:nvPicPr>
          <p:cNvPr id="19459"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9460"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4211960" y="908720"/>
            <a:ext cx="3096344"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Rangorde in groepen</a:t>
            </a:r>
          </a:p>
        </p:txBody>
      </p:sp>
      <p:sp>
        <p:nvSpPr>
          <p:cNvPr id="19464"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 calcmode="lin" valueType="num">
                                      <p:cBhvr additive="base">
                                        <p:cTn id="7" dur="500" fill="hold"/>
                                        <p:tgtEl>
                                          <p:spTgt spid="194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8">
                                            <p:txEl>
                                              <p:pRg st="2" end="2"/>
                                            </p:txEl>
                                          </p:spTgt>
                                        </p:tgtEl>
                                        <p:attrNameLst>
                                          <p:attrName>style.visibility</p:attrName>
                                        </p:attrNameLst>
                                      </p:cBhvr>
                                      <p:to>
                                        <p:strVal val="visible"/>
                                      </p:to>
                                    </p:set>
                                    <p:anim calcmode="lin" valueType="num">
                                      <p:cBhvr additive="base">
                                        <p:cTn id="13" dur="500" fill="hold"/>
                                        <p:tgtEl>
                                          <p:spTgt spid="1945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58">
                                            <p:txEl>
                                              <p:pRg st="4" end="4"/>
                                            </p:txEl>
                                          </p:spTgt>
                                        </p:tgtEl>
                                        <p:attrNameLst>
                                          <p:attrName>style.visibility</p:attrName>
                                        </p:attrNameLst>
                                      </p:cBhvr>
                                      <p:to>
                                        <p:strVal val="visible"/>
                                      </p:to>
                                    </p:set>
                                    <p:anim calcmode="lin" valueType="num">
                                      <p:cBhvr additive="base">
                                        <p:cTn id="19" dur="500" fill="hold"/>
                                        <p:tgtEl>
                                          <p:spTgt spid="1945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endParaRPr lang="nl-NL" smtClean="0"/>
          </a:p>
        </p:txBody>
      </p:sp>
      <p:sp>
        <p:nvSpPr>
          <p:cNvPr id="20482" name="Content Placeholder 2"/>
          <p:cNvSpPr>
            <a:spLocks noGrp="1"/>
          </p:cNvSpPr>
          <p:nvPr>
            <p:ph idx="1"/>
          </p:nvPr>
        </p:nvSpPr>
        <p:spPr/>
        <p:txBody>
          <a:bodyPr/>
          <a:lstStyle/>
          <a:p>
            <a:pPr marL="514350" indent="-514350"/>
            <a:r>
              <a:rPr lang="nl-NL" sz="2400" smtClean="0"/>
              <a:t>De groepsvorm bepaalt ook voor een groot gedeelte welke dieren uit de groep zich voortplanten.</a:t>
            </a:r>
          </a:p>
          <a:p>
            <a:pPr marL="514350" indent="-514350"/>
            <a:endParaRPr lang="nl-NL" sz="2400" smtClean="0"/>
          </a:p>
          <a:p>
            <a:pPr marL="514350" indent="-514350"/>
            <a:r>
              <a:rPr lang="nl-NL" sz="2400" smtClean="0"/>
              <a:t>Bij paarvorming geven alle dieren hun genen door aan de volgende generatie.</a:t>
            </a:r>
          </a:p>
          <a:p>
            <a:pPr marL="514350" indent="-514350">
              <a:buFont typeface="Calibri" pitchFamily="34" charset="0"/>
              <a:buAutoNum type="arabicPeriod"/>
            </a:pPr>
            <a:endParaRPr lang="nl-NL" smtClean="0"/>
          </a:p>
          <a:p>
            <a:pPr marL="514350" indent="-514350">
              <a:buFont typeface="Calibri" pitchFamily="34" charset="0"/>
              <a:buAutoNum type="arabicPeriod"/>
            </a:pPr>
            <a:endParaRPr lang="nl-NL" smtClean="0"/>
          </a:p>
          <a:p>
            <a:pPr marL="514350" indent="-514350">
              <a:buFont typeface="Arial" charset="0"/>
              <a:buNone/>
            </a:pPr>
            <a:endParaRPr lang="nl-NL" smtClean="0"/>
          </a:p>
        </p:txBody>
      </p:sp>
      <p:pic>
        <p:nvPicPr>
          <p:cNvPr id="20483"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0484"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4211960" y="908720"/>
            <a:ext cx="3096344"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Rangorde in groepen</a:t>
            </a:r>
          </a:p>
        </p:txBody>
      </p:sp>
      <p:sp>
        <p:nvSpPr>
          <p:cNvPr id="20488"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 calcmode="lin" valueType="num">
                                      <p:cBhvr additive="base">
                                        <p:cTn id="7" dur="500" fill="hold"/>
                                        <p:tgtEl>
                                          <p:spTgt spid="204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482">
                                            <p:txEl>
                                              <p:pRg st="2" end="2"/>
                                            </p:txEl>
                                          </p:spTgt>
                                        </p:tgtEl>
                                        <p:attrNameLst>
                                          <p:attrName>style.visibility</p:attrName>
                                        </p:attrNameLst>
                                      </p:cBhvr>
                                      <p:to>
                                        <p:strVal val="visible"/>
                                      </p:to>
                                    </p:set>
                                    <p:anim calcmode="lin" valueType="num">
                                      <p:cBhvr additive="base">
                                        <p:cTn id="13" dur="500" fill="hold"/>
                                        <p:tgtEl>
                                          <p:spTgt spid="2048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endParaRPr lang="nl-NL" smtClean="0"/>
          </a:p>
        </p:txBody>
      </p:sp>
      <p:sp>
        <p:nvSpPr>
          <p:cNvPr id="21506" name="Content Placeholder 2"/>
          <p:cNvSpPr>
            <a:spLocks noGrp="1"/>
          </p:cNvSpPr>
          <p:nvPr>
            <p:ph idx="1"/>
          </p:nvPr>
        </p:nvSpPr>
        <p:spPr/>
        <p:txBody>
          <a:bodyPr/>
          <a:lstStyle/>
          <a:p>
            <a:pPr marL="514350" indent="-514350">
              <a:buFont typeface="Arial" charset="0"/>
              <a:buNone/>
            </a:pPr>
            <a:r>
              <a:rPr lang="nl-NL" sz="2400" smtClean="0"/>
              <a:t>Vaak is er een verband tussen de samenlevingsvorm en de manier van eten.</a:t>
            </a:r>
          </a:p>
          <a:p>
            <a:pPr marL="514350" indent="-514350">
              <a:buFont typeface="Arial" charset="0"/>
              <a:buNone/>
            </a:pPr>
            <a:endParaRPr lang="nl-NL" sz="2400" smtClean="0"/>
          </a:p>
          <a:p>
            <a:pPr marL="514350" indent="-514350"/>
            <a:r>
              <a:rPr lang="nl-NL" sz="2400" smtClean="0"/>
              <a:t>Veel kuddedieren zijn herkauwers die eerst in de vlakte snel hun pens vol eten, om vervolgens in de beschutting rustig het voer te kunnen herkauwen.</a:t>
            </a:r>
          </a:p>
          <a:p>
            <a:pPr marL="514350" indent="-514350">
              <a:buFont typeface="Arial" charset="0"/>
              <a:buNone/>
            </a:pPr>
            <a:endParaRPr lang="nl-NL" sz="2400" smtClean="0"/>
          </a:p>
          <a:p>
            <a:pPr marL="514350" indent="-514350"/>
            <a:r>
              <a:rPr lang="nl-NL" sz="2400" smtClean="0"/>
              <a:t>Binnen de groep roofdieren zijn er dieren die solitair leven (de meeste katachtigen), maar er zijn ook groepsdieren, de hondachtigen. Bij deze roofdieren is er een duidelijk verband tussen de samenlevingsvorm en de manier van jagen.</a:t>
            </a:r>
          </a:p>
          <a:p>
            <a:pPr marL="514350" indent="-514350">
              <a:buFont typeface="Arial" charset="0"/>
              <a:buNone/>
            </a:pPr>
            <a:endParaRPr lang="nl-NL" smtClean="0"/>
          </a:p>
          <a:p>
            <a:pPr marL="514350" indent="-514350">
              <a:buFont typeface="Arial" charset="0"/>
              <a:buNone/>
            </a:pPr>
            <a:endParaRPr lang="nl-NL" smtClean="0"/>
          </a:p>
        </p:txBody>
      </p:sp>
      <p:pic>
        <p:nvPicPr>
          <p:cNvPr id="21507"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1508"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6" name="TextBox 5"/>
          <p:cNvSpPr txBox="1"/>
          <p:nvPr/>
        </p:nvSpPr>
        <p:spPr>
          <a:xfrm>
            <a:off x="4211960" y="908720"/>
            <a:ext cx="3096344"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Eetgedrag</a:t>
            </a:r>
          </a:p>
        </p:txBody>
      </p:sp>
      <p:sp>
        <p:nvSpPr>
          <p:cNvPr id="21512" name="Rectangle 6"/>
          <p:cNvSpPr>
            <a:spLocks noChangeArrowheads="1"/>
          </p:cNvSpPr>
          <p:nvPr/>
        </p:nvSpPr>
        <p:spPr bwMode="auto">
          <a:xfrm>
            <a:off x="0" y="260350"/>
            <a:ext cx="7380288"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Natuurlijke gedragingen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 calcmode="lin" valueType="num">
                                      <p:cBhvr additive="base">
                                        <p:cTn id="7" dur="500" fill="hold"/>
                                        <p:tgtEl>
                                          <p:spTgt spid="2150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506">
                                            <p:txEl>
                                              <p:pRg st="2" end="2"/>
                                            </p:txEl>
                                          </p:spTgt>
                                        </p:tgtEl>
                                        <p:attrNameLst>
                                          <p:attrName>style.visibility</p:attrName>
                                        </p:attrNameLst>
                                      </p:cBhvr>
                                      <p:to>
                                        <p:strVal val="visible"/>
                                      </p:to>
                                    </p:set>
                                    <p:anim calcmode="lin" valueType="num">
                                      <p:cBhvr additive="base">
                                        <p:cTn id="13" dur="500" fill="hold"/>
                                        <p:tgtEl>
                                          <p:spTgt spid="2150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1506">
                                            <p:txEl>
                                              <p:pRg st="4" end="4"/>
                                            </p:txEl>
                                          </p:spTgt>
                                        </p:tgtEl>
                                        <p:attrNameLst>
                                          <p:attrName>style.visibility</p:attrName>
                                        </p:attrNameLst>
                                      </p:cBhvr>
                                      <p:to>
                                        <p:strVal val="visible"/>
                                      </p:to>
                                    </p:set>
                                    <p:anim calcmode="lin" valueType="num">
                                      <p:cBhvr additive="base">
                                        <p:cTn id="19" dur="500" fill="hold"/>
                                        <p:tgtEl>
                                          <p:spTgt spid="2150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707</Words>
  <Application>Microsoft Office PowerPoint</Application>
  <PresentationFormat>On-screen Show (4:3)</PresentationFormat>
  <Paragraphs>119</Paragraphs>
  <Slides>15</Slides>
  <Notes>0</Notes>
  <HiddenSlides>0</HiddenSlides>
  <MMClips>0</MMClips>
  <ScaleCrop>false</ScaleCrop>
  <HeadingPairs>
    <vt:vector size="6" baseType="variant">
      <vt:variant>
        <vt:lpstr>Gebruikte lettertypen</vt:lpstr>
      </vt:variant>
      <vt:variant>
        <vt:i4>3</vt:i4>
      </vt:variant>
      <vt:variant>
        <vt:lpstr>Ontwerpsjabloon</vt:lpstr>
      </vt:variant>
      <vt:variant>
        <vt:i4>1</vt:i4>
      </vt:variant>
      <vt:variant>
        <vt:lpstr>Diatitels</vt:lpstr>
      </vt:variant>
      <vt:variant>
        <vt:i4>15</vt:i4>
      </vt:variant>
    </vt:vector>
  </HeadingPairs>
  <TitlesOfParts>
    <vt:vector size="19" baseType="lpstr">
      <vt:lpstr>Calibri</vt:lpstr>
      <vt:lpstr>Arial</vt:lpstr>
      <vt:lpstr>Wingdings</vt:lpstr>
      <vt:lpstr>Office Theme</vt:lpstr>
      <vt:lpstr>Dieren, gedrag en leefomgeving</vt:lpstr>
      <vt:lpstr>Het doel van alle gedrag is zodanige aanpassing aan de omgeving dat het dier in die omgeving kan overleven. In feite is alle gedrag gericht op overleven.</vt:lpstr>
      <vt:lpstr>Dia 3</vt:lpstr>
      <vt:lpstr>Dia 4</vt:lpstr>
      <vt:lpstr>Dia 5</vt:lpstr>
      <vt:lpstr>Dia 6</vt:lpstr>
      <vt:lpstr>Dia 7</vt:lpstr>
      <vt:lpstr>Dia 8</vt:lpstr>
      <vt:lpstr>Dia 9</vt:lpstr>
      <vt:lpstr>Dia 10</vt:lpstr>
      <vt:lpstr>Dia 11</vt:lpstr>
      <vt:lpstr>Dia 12</vt:lpstr>
      <vt:lpstr>Dia 13</vt:lpstr>
      <vt:lpstr>Dia 14</vt:lpstr>
      <vt:lpstr>Dia 15</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Dieren, gedrag en leefomgeving</dc:title>
  <dc:creator>Smeets</dc:creator>
  <cp:lastModifiedBy>smeetsmph</cp:lastModifiedBy>
  <cp:revision>36</cp:revision>
  <dcterms:created xsi:type="dcterms:W3CDTF">2011-09-02T09:34:18Z</dcterms:created>
  <dcterms:modified xsi:type="dcterms:W3CDTF">2011-10-03T09:12:49Z</dcterms:modified>
</cp:coreProperties>
</file>